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61" r:id="rId2"/>
    <p:sldId id="258" r:id="rId3"/>
    <p:sldId id="627" r:id="rId4"/>
    <p:sldId id="746" r:id="rId5"/>
    <p:sldId id="455" r:id="rId6"/>
    <p:sldId id="496" r:id="rId7"/>
    <p:sldId id="497" r:id="rId8"/>
    <p:sldId id="759" r:id="rId9"/>
    <p:sldId id="760" r:id="rId10"/>
    <p:sldId id="753" r:id="rId11"/>
    <p:sldId id="754" r:id="rId12"/>
    <p:sldId id="567" r:id="rId13"/>
    <p:sldId id="568" r:id="rId14"/>
    <p:sldId id="569" r:id="rId15"/>
    <p:sldId id="570" r:id="rId16"/>
    <p:sldId id="747" r:id="rId17"/>
    <p:sldId id="722" r:id="rId18"/>
    <p:sldId id="729" r:id="rId19"/>
    <p:sldId id="761" r:id="rId20"/>
    <p:sldId id="762" r:id="rId21"/>
    <p:sldId id="764" r:id="rId22"/>
    <p:sldId id="765" r:id="rId23"/>
    <p:sldId id="766" r:id="rId24"/>
    <p:sldId id="767" r:id="rId25"/>
    <p:sldId id="768" r:id="rId26"/>
    <p:sldId id="769" r:id="rId27"/>
    <p:sldId id="770" r:id="rId28"/>
    <p:sldId id="772" r:id="rId29"/>
    <p:sldId id="773" r:id="rId30"/>
    <p:sldId id="771" r:id="rId31"/>
    <p:sldId id="775" r:id="rId32"/>
    <p:sldId id="776" r:id="rId33"/>
    <p:sldId id="777" r:id="rId34"/>
    <p:sldId id="757" r:id="rId35"/>
    <p:sldId id="774" r:id="rId36"/>
    <p:sldId id="778" r:id="rId37"/>
    <p:sldId id="742" r:id="rId38"/>
  </p:sldIdLst>
  <p:sldSz cx="9601200" cy="7315200"/>
  <p:notesSz cx="9144000" cy="6858000"/>
  <p:defaultTextStyle>
    <a:defPPr>
      <a:defRPr lang="en-US"/>
    </a:defPPr>
    <a:lvl1pPr marL="0" algn="l" defTabSz="482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82509" algn="l" defTabSz="482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65012" algn="l" defTabSz="482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447526" algn="l" defTabSz="482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930033" algn="l" defTabSz="482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412542" algn="l" defTabSz="482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895037" algn="l" defTabSz="482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377560" algn="l" defTabSz="482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60067" algn="l" defTabSz="482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838FF"/>
    <a:srgbClr val="FF8A0B"/>
    <a:srgbClr val="008000"/>
    <a:srgbClr val="FF6CE9"/>
    <a:srgbClr val="0000FF"/>
    <a:srgbClr val="9FD690"/>
    <a:srgbClr val="F89901"/>
    <a:srgbClr val="E9C5FF"/>
    <a:srgbClr val="F196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0" autoAdjust="0"/>
    <p:restoredTop sz="99689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2152" y="184"/>
      </p:cViewPr>
      <p:guideLst>
        <p:guide orient="horz" pos="2304"/>
        <p:guide pos="30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60949-532B-D447-A958-BE037890A166}" type="datetimeFigureOut">
              <a:rPr lang="en-US" smtClean="0"/>
              <a:pPr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84488" y="514350"/>
            <a:ext cx="33750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66BD7-6587-8542-B956-0B1C0D9A62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98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8250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82509" algn="l" defTabSz="48250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65012" algn="l" defTabSz="48250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447526" algn="l" defTabSz="48250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930033" algn="l" defTabSz="48250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412542" algn="l" defTabSz="48250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895037" algn="l" defTabSz="48250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377560" algn="l" defTabSz="48250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3860067" algn="l" defTabSz="48250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272470"/>
            <a:ext cx="8161020" cy="1568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0" y="4145280"/>
            <a:ext cx="6720840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2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7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0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2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95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77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60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302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0870" y="292964"/>
            <a:ext cx="2160270" cy="62416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0060" y="292964"/>
            <a:ext cx="6320790" cy="6241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0060" y="294649"/>
            <a:ext cx="8641080" cy="782320"/>
          </a:xfrm>
          <a:prstGeom prst="rect">
            <a:avLst/>
          </a:prstGeom>
          <a:solidFill>
            <a:srgbClr val="0070C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58699"/>
            <a:ext cx="8641080" cy="782320"/>
          </a:xfrm>
          <a:ln>
            <a:noFill/>
          </a:ln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429" y="4700697"/>
            <a:ext cx="8161020" cy="1452880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429" y="3100500"/>
            <a:ext cx="8161020" cy="160020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825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650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4475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9300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4125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8950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377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860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60" y="1706881"/>
            <a:ext cx="4240530" cy="48276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610" y="1706881"/>
            <a:ext cx="4240530" cy="48276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8" y="1637455"/>
            <a:ext cx="4242196" cy="6824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82509" indent="0">
              <a:buNone/>
              <a:defRPr sz="2000" b="1"/>
            </a:lvl2pPr>
            <a:lvl3pPr marL="965012" indent="0">
              <a:buNone/>
              <a:defRPr sz="1800" b="1"/>
            </a:lvl3pPr>
            <a:lvl4pPr marL="1447526" indent="0">
              <a:buNone/>
              <a:defRPr sz="1800" b="1"/>
            </a:lvl4pPr>
            <a:lvl5pPr marL="1930033" indent="0">
              <a:buNone/>
              <a:defRPr sz="1800" b="1"/>
            </a:lvl5pPr>
            <a:lvl6pPr marL="2412542" indent="0">
              <a:buNone/>
              <a:defRPr sz="1800" b="1"/>
            </a:lvl6pPr>
            <a:lvl7pPr marL="2895037" indent="0">
              <a:buNone/>
              <a:defRPr sz="1800" b="1"/>
            </a:lvl7pPr>
            <a:lvl8pPr marL="3377560" indent="0">
              <a:buNone/>
              <a:defRPr sz="1800" b="1"/>
            </a:lvl8pPr>
            <a:lvl9pPr marL="3860067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8" y="2319868"/>
            <a:ext cx="4242196" cy="42147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7278" y="1637455"/>
            <a:ext cx="4243865" cy="6824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82509" indent="0">
              <a:buNone/>
              <a:defRPr sz="2000" b="1"/>
            </a:lvl2pPr>
            <a:lvl3pPr marL="965012" indent="0">
              <a:buNone/>
              <a:defRPr sz="1800" b="1"/>
            </a:lvl3pPr>
            <a:lvl4pPr marL="1447526" indent="0">
              <a:buNone/>
              <a:defRPr sz="1800" b="1"/>
            </a:lvl4pPr>
            <a:lvl5pPr marL="1930033" indent="0">
              <a:buNone/>
              <a:defRPr sz="1800" b="1"/>
            </a:lvl5pPr>
            <a:lvl6pPr marL="2412542" indent="0">
              <a:buNone/>
              <a:defRPr sz="1800" b="1"/>
            </a:lvl6pPr>
            <a:lvl7pPr marL="2895037" indent="0">
              <a:buNone/>
              <a:defRPr sz="1800" b="1"/>
            </a:lvl7pPr>
            <a:lvl8pPr marL="3377560" indent="0">
              <a:buNone/>
              <a:defRPr sz="1800" b="1"/>
            </a:lvl8pPr>
            <a:lvl9pPr marL="3860067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7278" y="2319868"/>
            <a:ext cx="4243865" cy="42147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77" y="291253"/>
            <a:ext cx="3158729" cy="12395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3804" y="291269"/>
            <a:ext cx="5367336" cy="624332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77" y="1530787"/>
            <a:ext cx="3158729" cy="5003801"/>
          </a:xfrm>
        </p:spPr>
        <p:txBody>
          <a:bodyPr/>
          <a:lstStyle>
            <a:lvl1pPr marL="0" indent="0">
              <a:buNone/>
              <a:defRPr sz="1600"/>
            </a:lvl1pPr>
            <a:lvl2pPr marL="482509" indent="0">
              <a:buNone/>
              <a:defRPr sz="1400"/>
            </a:lvl2pPr>
            <a:lvl3pPr marL="965012" indent="0">
              <a:buNone/>
              <a:defRPr sz="1200"/>
            </a:lvl3pPr>
            <a:lvl4pPr marL="1447526" indent="0">
              <a:buNone/>
              <a:defRPr sz="1100"/>
            </a:lvl4pPr>
            <a:lvl5pPr marL="1930033" indent="0">
              <a:buNone/>
              <a:defRPr sz="1100"/>
            </a:lvl5pPr>
            <a:lvl6pPr marL="2412542" indent="0">
              <a:buNone/>
              <a:defRPr sz="1100"/>
            </a:lvl6pPr>
            <a:lvl7pPr marL="2895037" indent="0">
              <a:buNone/>
              <a:defRPr sz="1100"/>
            </a:lvl7pPr>
            <a:lvl8pPr marL="3377560" indent="0">
              <a:buNone/>
              <a:defRPr sz="1100"/>
            </a:lvl8pPr>
            <a:lvl9pPr marL="3860067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902" y="5120640"/>
            <a:ext cx="5760720" cy="6045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902" y="653627"/>
            <a:ext cx="5760720" cy="4389120"/>
          </a:xfrm>
        </p:spPr>
        <p:txBody>
          <a:bodyPr/>
          <a:lstStyle>
            <a:lvl1pPr marL="0" indent="0">
              <a:buNone/>
              <a:defRPr sz="3400"/>
            </a:lvl1pPr>
            <a:lvl2pPr marL="482509" indent="0">
              <a:buNone/>
              <a:defRPr sz="3000"/>
            </a:lvl2pPr>
            <a:lvl3pPr marL="965012" indent="0">
              <a:buNone/>
              <a:defRPr sz="2400"/>
            </a:lvl3pPr>
            <a:lvl4pPr marL="1447526" indent="0">
              <a:buNone/>
              <a:defRPr sz="2000"/>
            </a:lvl4pPr>
            <a:lvl5pPr marL="1930033" indent="0">
              <a:buNone/>
              <a:defRPr sz="2000"/>
            </a:lvl5pPr>
            <a:lvl6pPr marL="2412542" indent="0">
              <a:buNone/>
              <a:defRPr sz="2000"/>
            </a:lvl6pPr>
            <a:lvl7pPr marL="2895037" indent="0">
              <a:buNone/>
              <a:defRPr sz="2000"/>
            </a:lvl7pPr>
            <a:lvl8pPr marL="3377560" indent="0">
              <a:buNone/>
              <a:defRPr sz="2000"/>
            </a:lvl8pPr>
            <a:lvl9pPr marL="3860067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902" y="5725162"/>
            <a:ext cx="5760720" cy="858518"/>
          </a:xfrm>
        </p:spPr>
        <p:txBody>
          <a:bodyPr/>
          <a:lstStyle>
            <a:lvl1pPr marL="0" indent="0">
              <a:buNone/>
              <a:defRPr sz="1600"/>
            </a:lvl1pPr>
            <a:lvl2pPr marL="482509" indent="0">
              <a:buNone/>
              <a:defRPr sz="1400"/>
            </a:lvl2pPr>
            <a:lvl3pPr marL="965012" indent="0">
              <a:buNone/>
              <a:defRPr sz="1200"/>
            </a:lvl3pPr>
            <a:lvl4pPr marL="1447526" indent="0">
              <a:buNone/>
              <a:defRPr sz="1100"/>
            </a:lvl4pPr>
            <a:lvl5pPr marL="1930033" indent="0">
              <a:buNone/>
              <a:defRPr sz="1100"/>
            </a:lvl5pPr>
            <a:lvl6pPr marL="2412542" indent="0">
              <a:buNone/>
              <a:defRPr sz="1100"/>
            </a:lvl6pPr>
            <a:lvl7pPr marL="2895037" indent="0">
              <a:buNone/>
              <a:defRPr sz="1100"/>
            </a:lvl7pPr>
            <a:lvl8pPr marL="3377560" indent="0">
              <a:buNone/>
              <a:defRPr sz="1100"/>
            </a:lvl8pPr>
            <a:lvl9pPr marL="3860067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60" y="292946"/>
            <a:ext cx="8641080" cy="1219200"/>
          </a:xfrm>
          <a:prstGeom prst="rect">
            <a:avLst/>
          </a:prstGeom>
        </p:spPr>
        <p:txBody>
          <a:bodyPr vert="horz" lIns="96502" tIns="48250" rIns="96502" bIns="4825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" y="1706881"/>
            <a:ext cx="8641080" cy="4827695"/>
          </a:xfrm>
          <a:prstGeom prst="rect">
            <a:avLst/>
          </a:prstGeom>
        </p:spPr>
        <p:txBody>
          <a:bodyPr vert="horz" lIns="96502" tIns="48250" rIns="96502" bIns="4825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060" y="6780124"/>
            <a:ext cx="2240280" cy="389467"/>
          </a:xfrm>
          <a:prstGeom prst="rect">
            <a:avLst/>
          </a:prstGeom>
        </p:spPr>
        <p:txBody>
          <a:bodyPr vert="horz" lIns="96502" tIns="48250" rIns="96502" bIns="4825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46E3-50FC-AA46-B110-D522BF350A04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410" y="6780124"/>
            <a:ext cx="3040380" cy="389467"/>
          </a:xfrm>
          <a:prstGeom prst="rect">
            <a:avLst/>
          </a:prstGeom>
        </p:spPr>
        <p:txBody>
          <a:bodyPr vert="horz" lIns="96502" tIns="48250" rIns="96502" bIns="4825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0860" y="6780124"/>
            <a:ext cx="2240280" cy="389467"/>
          </a:xfrm>
          <a:prstGeom prst="rect">
            <a:avLst/>
          </a:prstGeom>
        </p:spPr>
        <p:txBody>
          <a:bodyPr vert="horz" lIns="96502" tIns="48250" rIns="96502" bIns="4825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79022-34C1-DF47-97E9-438B4F40B4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82509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881" indent="-361881" algn="l" defTabSz="482509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4077" indent="-301568" algn="l" defTabSz="482509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269" indent="-241256" algn="l" defTabSz="4825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88780" indent="-241256" algn="l" defTabSz="4825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288" indent="-241256" algn="l" defTabSz="4825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53796" indent="-241256" algn="l" defTabSz="4825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36305" indent="-241256" algn="l" defTabSz="4825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8813" indent="-241256" algn="l" defTabSz="4825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01323" indent="-241256" algn="l" defTabSz="4825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25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82509" algn="l" defTabSz="4825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65012" algn="l" defTabSz="4825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7526" algn="l" defTabSz="4825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0033" algn="l" defTabSz="4825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12542" algn="l" defTabSz="4825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95037" algn="l" defTabSz="4825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77560" algn="l" defTabSz="4825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60067" algn="l" defTabSz="4825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0.tif"/><Relationship Id="rId3" Type="http://schemas.openxmlformats.org/officeDocument/2006/relationships/image" Target="../media/image2.jpeg"/><Relationship Id="rId7" Type="http://schemas.openxmlformats.org/officeDocument/2006/relationships/image" Target="../media/image5.emf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png"/><Relationship Id="rId5" Type="http://schemas.openxmlformats.org/officeDocument/2006/relationships/image" Target="../media/image4.gif"/><Relationship Id="rId10" Type="http://schemas.openxmlformats.org/officeDocument/2006/relationships/image" Target="../media/image7.png"/><Relationship Id="rId4" Type="http://schemas.openxmlformats.org/officeDocument/2006/relationships/image" Target="../media/image3.emf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0400" y="1769544"/>
            <a:ext cx="8280400" cy="1872815"/>
          </a:xfrm>
          <a:prstGeom prst="rect">
            <a:avLst/>
          </a:prstGeom>
          <a:solidFill>
            <a:srgbClr val="0070C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42" tIns="45671" rIns="91342" bIns="45671"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840" y="4193060"/>
            <a:ext cx="7589520" cy="120480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Joshua Kretchmer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Georgia Institute of Technology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Division of Chemistry and Biochemistry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60400" y="1784785"/>
            <a:ext cx="8280400" cy="18728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Non-equilibrium electron dynamics from real-time quantum embedding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24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Matrix Embedding Theory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08306" y="1542283"/>
            <a:ext cx="7286089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Surrounding </a:t>
            </a:r>
            <a:r>
              <a:rPr lang="en-US" sz="2300" dirty="0">
                <a:solidFill>
                  <a:srgbClr val="008000"/>
                </a:solidFill>
              </a:rPr>
              <a:t>environment </a:t>
            </a:r>
            <a:r>
              <a:rPr lang="en-US" sz="2300" dirty="0"/>
              <a:t>treated as a quantum bath of the same size as the subsystem – Schmidt Decomposition</a:t>
            </a:r>
            <a:endParaRPr lang="en-US" sz="2300" b="1" dirty="0">
              <a:solidFill>
                <a:srgbClr val="008000"/>
              </a:solidFill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95603" y="3733357"/>
            <a:ext cx="3152060" cy="494798"/>
          </a:xfrm>
          <a:prstGeom prst="rect">
            <a:avLst/>
          </a:prstGeom>
          <a:ln w="28575" cmpd="sng">
            <a:noFill/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26"/>
              </a:lnSpc>
              <a:buNone/>
            </a:pPr>
            <a:r>
              <a:rPr lang="en-US" sz="2300" dirty="0"/>
              <a:t>Schmidt decomposition:</a:t>
            </a:r>
            <a:endParaRPr lang="en-US" sz="23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/>
              <p:cNvSpPr txBox="1">
                <a:spLocks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</p:spPr>
            <p:txBody>
              <a:bodyPr vert="horz" lIns="102012" tIns="51005" rIns="102012" bIns="51005" rtlCol="0">
                <a:normAutofit/>
              </a:bodyPr>
              <a:lstStyle>
                <a:lvl1pPr marL="361881" indent="-361881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84077" indent="-301568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6269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88780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288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53796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36305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1881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0132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326"/>
                  </a:lnSpc>
                  <a:buNone/>
                </a:pPr>
                <a:r>
                  <a:rPr lang="en-US" sz="2100" dirty="0"/>
                  <a:t>Start with product of </a:t>
                </a:r>
                <a:r>
                  <a:rPr lang="en-US" sz="2100" dirty="0">
                    <a:solidFill>
                      <a:srgbClr val="FF0000"/>
                    </a:solidFill>
                  </a:rPr>
                  <a:t>subsystem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) and </a:t>
                </a:r>
                <a:r>
                  <a:rPr lang="en-US" sz="2100" dirty="0">
                    <a:solidFill>
                      <a:srgbClr val="008000"/>
                    </a:solidFill>
                  </a:rPr>
                  <a:t>environment 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) states in </a:t>
                </a:r>
                <a:r>
                  <a:rPr lang="en-US" sz="2100" b="1" dirty="0"/>
                  <a:t>LARGE </a:t>
                </a:r>
                <a:r>
                  <a:rPr lang="en-US" sz="2100" dirty="0"/>
                  <a:t>space of dimension N</a:t>
                </a:r>
                <a:r>
                  <a:rPr lang="en-US" sz="2100" baseline="-25000" dirty="0"/>
                  <a:t>a </a:t>
                </a:r>
                <a:r>
                  <a:rPr lang="en-US" sz="2100" dirty="0"/>
                  <a:t>x N</a:t>
                </a:r>
                <a:r>
                  <a:rPr lang="en-US" sz="2100" baseline="-25000" dirty="0"/>
                  <a:t>b</a:t>
                </a:r>
              </a:p>
            </p:txBody>
          </p:sp>
        </mc:Choice>
        <mc:Fallback xmlns="">
          <p:sp>
            <p:nvSpPr>
              <p:cNvPr id="5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blipFill>
                <a:blip r:embed="rId2"/>
                <a:stretch>
                  <a:fillRect l="-906" t="-3226" r="-2115"/>
                </a:stretch>
              </a:blipFill>
              <a:ln w="2857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1271792" y="3029706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78872" y="2785865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1807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5860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0541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97323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412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1093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362108" y="2586402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91781" y="2463052"/>
            <a:ext cx="295540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3948" y="2463052"/>
            <a:ext cx="296441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5B5EA04-F510-CA20-CFED-0B44E271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4" y="4222146"/>
            <a:ext cx="2875735" cy="1005502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7713C364-AF7F-E475-4611-CB04A84468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" r="2459"/>
          <a:stretch/>
        </p:blipFill>
        <p:spPr>
          <a:xfrm>
            <a:off x="3092047" y="4248071"/>
            <a:ext cx="3710301" cy="975337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C17E59-0A7F-CC96-A583-59766F6393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6"/>
          <a:stretch/>
        </p:blipFill>
        <p:spPr>
          <a:xfrm>
            <a:off x="6971957" y="4257338"/>
            <a:ext cx="2494564" cy="935117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21799" y="4464944"/>
            <a:ext cx="365760" cy="4572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08825" y="4464944"/>
            <a:ext cx="365760" cy="457200"/>
          </a:xfrm>
          <a:prstGeom prst="rect">
            <a:avLst/>
          </a:prstGeom>
          <a:solidFill>
            <a:srgbClr val="008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DE1B0-BA5F-6F59-FB21-0B8CEEB79DF5}"/>
              </a:ext>
            </a:extLst>
          </p:cNvPr>
          <p:cNvSpPr/>
          <p:nvPr/>
        </p:nvSpPr>
        <p:spPr>
          <a:xfrm>
            <a:off x="6068720" y="4464944"/>
            <a:ext cx="365760" cy="4572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4864E-431F-68F6-B603-013DD6B67939}"/>
              </a:ext>
            </a:extLst>
          </p:cNvPr>
          <p:cNvSpPr/>
          <p:nvPr/>
        </p:nvSpPr>
        <p:spPr>
          <a:xfrm>
            <a:off x="6455746" y="4464944"/>
            <a:ext cx="365760" cy="457200"/>
          </a:xfrm>
          <a:prstGeom prst="rect">
            <a:avLst/>
          </a:prstGeom>
          <a:solidFill>
            <a:srgbClr val="008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C20933D-86E4-1087-9B94-FF444032F9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689" y="5632621"/>
                <a:ext cx="4301815" cy="1138484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</p:spPr>
            <p:txBody>
              <a:bodyPr vert="horz" lIns="102012" tIns="51005" rIns="102012" bIns="51005" rtlCol="0">
                <a:noAutofit/>
              </a:bodyPr>
              <a:lstStyle>
                <a:lvl1pPr marL="361881" indent="-361881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84077" indent="-301568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6269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88780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288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53796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36305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1881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0132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326"/>
                  </a:lnSpc>
                  <a:buNone/>
                </a:pPr>
                <a:r>
                  <a:rPr lang="en-US" sz="2100" dirty="0"/>
                  <a:t>End with product of </a:t>
                </a:r>
                <a:r>
                  <a:rPr lang="en-US" sz="2100" dirty="0">
                    <a:solidFill>
                      <a:srgbClr val="FF0000"/>
                    </a:solidFill>
                  </a:rPr>
                  <a:t>subsystem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100" dirty="0"/>
                  <a:t>) and </a:t>
                </a:r>
                <a:r>
                  <a:rPr lang="en-US" sz="2100" dirty="0">
                    <a:solidFill>
                      <a:srgbClr val="008000"/>
                    </a:solidFill>
                  </a:rPr>
                  <a:t>new environment 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100" dirty="0"/>
                  <a:t>) states in </a:t>
                </a:r>
                <a:r>
                  <a:rPr lang="en-US" sz="2100" b="1" dirty="0"/>
                  <a:t>SMALL </a:t>
                </a:r>
                <a:r>
                  <a:rPr lang="en-US" sz="2100" dirty="0"/>
                  <a:t>space of dimension N</a:t>
                </a:r>
                <a:r>
                  <a:rPr lang="en-US" sz="2100" baseline="-25000" dirty="0"/>
                  <a:t>a </a:t>
                </a:r>
                <a:r>
                  <a:rPr lang="en-US" sz="2100" dirty="0"/>
                  <a:t>x N</a:t>
                </a:r>
                <a:r>
                  <a:rPr lang="en-US" sz="2100" baseline="-25000" dirty="0"/>
                  <a:t>a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C20933D-86E4-1087-9B94-FF444032F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689" y="5632621"/>
                <a:ext cx="4301815" cy="1138484"/>
              </a:xfrm>
              <a:prstGeom prst="rect">
                <a:avLst/>
              </a:prstGeom>
              <a:blipFill>
                <a:blip r:embed="rId6"/>
                <a:stretch>
                  <a:fillRect t="-3226"/>
                </a:stretch>
              </a:blipFill>
              <a:ln w="2857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3E56798-070D-BEE9-09E3-CE8BB2BA8594}"/>
              </a:ext>
            </a:extLst>
          </p:cNvPr>
          <p:cNvSpPr/>
          <p:nvPr/>
        </p:nvSpPr>
        <p:spPr>
          <a:xfrm>
            <a:off x="8551234" y="4506744"/>
            <a:ext cx="365760" cy="4572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8EA4C2-3C74-22E9-E1B7-0876E3A21CA1}"/>
              </a:ext>
            </a:extLst>
          </p:cNvPr>
          <p:cNvSpPr/>
          <p:nvPr/>
        </p:nvSpPr>
        <p:spPr>
          <a:xfrm>
            <a:off x="9008744" y="4506744"/>
            <a:ext cx="365760" cy="457200"/>
          </a:xfrm>
          <a:prstGeom prst="rect">
            <a:avLst/>
          </a:prstGeom>
          <a:solidFill>
            <a:srgbClr val="008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Matrix Embedding Theory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08306" y="1542283"/>
            <a:ext cx="7286089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Surrounding </a:t>
            </a:r>
            <a:r>
              <a:rPr lang="en-US" sz="2300" dirty="0">
                <a:solidFill>
                  <a:srgbClr val="008000"/>
                </a:solidFill>
              </a:rPr>
              <a:t>environment </a:t>
            </a:r>
            <a:r>
              <a:rPr lang="en-US" sz="2300" dirty="0"/>
              <a:t>treated as a </a:t>
            </a:r>
            <a:r>
              <a:rPr lang="en-US" sz="2300" dirty="0">
                <a:solidFill>
                  <a:srgbClr val="0000FF"/>
                </a:solidFill>
              </a:rPr>
              <a:t>quantum bath </a:t>
            </a:r>
            <a:r>
              <a:rPr lang="en-US" sz="2300" dirty="0"/>
              <a:t>of the same size as the subsystem – Schmidt Decomposition</a:t>
            </a:r>
            <a:endParaRPr lang="en-US" sz="2300" b="1" dirty="0">
              <a:solidFill>
                <a:srgbClr val="008000"/>
              </a:solidFill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95603" y="3733357"/>
            <a:ext cx="3152060" cy="494798"/>
          </a:xfrm>
          <a:prstGeom prst="rect">
            <a:avLst/>
          </a:prstGeom>
          <a:ln w="28575" cmpd="sng">
            <a:noFill/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26"/>
              </a:lnSpc>
              <a:buNone/>
            </a:pPr>
            <a:r>
              <a:rPr lang="en-US" sz="2300" dirty="0"/>
              <a:t>Schmidt decomposition:</a:t>
            </a:r>
            <a:endParaRPr lang="en-US" sz="23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/>
              <p:cNvSpPr txBox="1">
                <a:spLocks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</p:spPr>
            <p:txBody>
              <a:bodyPr vert="horz" lIns="102012" tIns="51005" rIns="102012" bIns="51005" rtlCol="0">
                <a:normAutofit/>
              </a:bodyPr>
              <a:lstStyle>
                <a:lvl1pPr marL="361881" indent="-361881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84077" indent="-301568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6269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88780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288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53796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36305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1881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0132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326"/>
                  </a:lnSpc>
                  <a:buNone/>
                </a:pPr>
                <a:r>
                  <a:rPr lang="en-US" sz="2100" dirty="0"/>
                  <a:t>Start with product of </a:t>
                </a:r>
                <a:r>
                  <a:rPr lang="en-US" sz="2100" dirty="0">
                    <a:solidFill>
                      <a:srgbClr val="FF0000"/>
                    </a:solidFill>
                  </a:rPr>
                  <a:t>subsystem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) and </a:t>
                </a:r>
                <a:r>
                  <a:rPr lang="en-US" sz="2100" dirty="0">
                    <a:solidFill>
                      <a:srgbClr val="008000"/>
                    </a:solidFill>
                  </a:rPr>
                  <a:t>environment 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) states in </a:t>
                </a:r>
                <a:r>
                  <a:rPr lang="en-US" sz="2100" b="1" dirty="0"/>
                  <a:t>LARGE </a:t>
                </a:r>
                <a:r>
                  <a:rPr lang="en-US" sz="2100" dirty="0"/>
                  <a:t>space of dimension N</a:t>
                </a:r>
                <a:r>
                  <a:rPr lang="en-US" sz="2100" baseline="-25000" dirty="0"/>
                  <a:t>a </a:t>
                </a:r>
                <a:r>
                  <a:rPr lang="en-US" sz="2100" dirty="0"/>
                  <a:t>x N</a:t>
                </a:r>
                <a:r>
                  <a:rPr lang="en-US" sz="2100" baseline="-25000" dirty="0"/>
                  <a:t>b</a:t>
                </a:r>
              </a:p>
            </p:txBody>
          </p:sp>
        </mc:Choice>
        <mc:Fallback xmlns="">
          <p:sp>
            <p:nvSpPr>
              <p:cNvPr id="5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blipFill>
                <a:blip r:embed="rId2"/>
                <a:stretch>
                  <a:fillRect l="-906" t="-3226" r="-2115"/>
                </a:stretch>
              </a:blipFill>
              <a:ln w="2857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1271792" y="3029706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78872" y="2785865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1807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5860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0541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97323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412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1093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362108" y="2586402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91781" y="2463052"/>
            <a:ext cx="295540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3948" y="2463052"/>
            <a:ext cx="296441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5B5EA04-F510-CA20-CFED-0B44E271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4" y="4222146"/>
            <a:ext cx="2875735" cy="1005502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7713C364-AF7F-E475-4611-CB04A84468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" r="2459"/>
          <a:stretch/>
        </p:blipFill>
        <p:spPr>
          <a:xfrm>
            <a:off x="3092047" y="4248071"/>
            <a:ext cx="3710301" cy="975337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C17E59-0A7F-CC96-A583-59766F6393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6"/>
          <a:stretch/>
        </p:blipFill>
        <p:spPr>
          <a:xfrm>
            <a:off x="6971957" y="4257338"/>
            <a:ext cx="2494564" cy="935117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21799" y="4464944"/>
            <a:ext cx="365760" cy="4572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08825" y="4464944"/>
            <a:ext cx="365760" cy="457200"/>
          </a:xfrm>
          <a:prstGeom prst="rect">
            <a:avLst/>
          </a:prstGeom>
          <a:solidFill>
            <a:srgbClr val="008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DE1B0-BA5F-6F59-FB21-0B8CEEB79DF5}"/>
              </a:ext>
            </a:extLst>
          </p:cNvPr>
          <p:cNvSpPr/>
          <p:nvPr/>
        </p:nvSpPr>
        <p:spPr>
          <a:xfrm>
            <a:off x="6068720" y="4464944"/>
            <a:ext cx="365760" cy="4572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4864E-431F-68F6-B603-013DD6B67939}"/>
              </a:ext>
            </a:extLst>
          </p:cNvPr>
          <p:cNvSpPr/>
          <p:nvPr/>
        </p:nvSpPr>
        <p:spPr>
          <a:xfrm>
            <a:off x="6455746" y="4464944"/>
            <a:ext cx="365760" cy="457200"/>
          </a:xfrm>
          <a:prstGeom prst="rect">
            <a:avLst/>
          </a:prstGeom>
          <a:solidFill>
            <a:srgbClr val="008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C20933D-86E4-1087-9B94-FF444032F9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689" y="5632621"/>
                <a:ext cx="4301815" cy="1138484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</p:spPr>
            <p:txBody>
              <a:bodyPr vert="horz" lIns="102012" tIns="51005" rIns="102012" bIns="51005" rtlCol="0">
                <a:noAutofit/>
              </a:bodyPr>
              <a:lstStyle>
                <a:lvl1pPr marL="361881" indent="-361881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84077" indent="-301568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6269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88780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288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53796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36305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1881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0132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326"/>
                  </a:lnSpc>
                  <a:buNone/>
                </a:pPr>
                <a:r>
                  <a:rPr lang="en-US" sz="2100" dirty="0"/>
                  <a:t>End with product of </a:t>
                </a:r>
                <a:r>
                  <a:rPr lang="en-US" sz="2100" dirty="0">
                    <a:solidFill>
                      <a:srgbClr val="FF0000"/>
                    </a:solidFill>
                  </a:rPr>
                  <a:t>subsystem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100" dirty="0"/>
                  <a:t>) and </a:t>
                </a:r>
                <a:r>
                  <a:rPr lang="en-US" sz="2100" dirty="0">
                    <a:solidFill>
                      <a:srgbClr val="0000FF"/>
                    </a:solidFill>
                  </a:rPr>
                  <a:t>multi-electron bath</a:t>
                </a:r>
                <a:r>
                  <a:rPr lang="en-US" sz="2100" dirty="0">
                    <a:solidFill>
                      <a:srgbClr val="008000"/>
                    </a:solidFill>
                  </a:rPr>
                  <a:t> 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100" dirty="0"/>
                  <a:t>) states in </a:t>
                </a:r>
                <a:r>
                  <a:rPr lang="en-US" sz="2100" b="1" dirty="0"/>
                  <a:t>SMALL </a:t>
                </a:r>
                <a:r>
                  <a:rPr lang="en-US" sz="2100" dirty="0"/>
                  <a:t>space of dimension N</a:t>
                </a:r>
                <a:r>
                  <a:rPr lang="en-US" sz="2100" baseline="-25000" dirty="0"/>
                  <a:t>a </a:t>
                </a:r>
                <a:r>
                  <a:rPr lang="en-US" sz="2100" dirty="0"/>
                  <a:t>x N</a:t>
                </a:r>
                <a:r>
                  <a:rPr lang="en-US" sz="2100" baseline="-25000" dirty="0"/>
                  <a:t>a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C20933D-86E4-1087-9B94-FF444032F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689" y="5632621"/>
                <a:ext cx="4301815" cy="1138484"/>
              </a:xfrm>
              <a:prstGeom prst="rect">
                <a:avLst/>
              </a:prstGeom>
              <a:blipFill>
                <a:blip r:embed="rId6"/>
                <a:stretch>
                  <a:fillRect l="-585" t="-3226" r="-1754"/>
                </a:stretch>
              </a:blipFill>
              <a:ln w="2857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3E56798-070D-BEE9-09E3-CE8BB2BA8594}"/>
              </a:ext>
            </a:extLst>
          </p:cNvPr>
          <p:cNvSpPr/>
          <p:nvPr/>
        </p:nvSpPr>
        <p:spPr>
          <a:xfrm>
            <a:off x="8551234" y="4506744"/>
            <a:ext cx="365760" cy="4572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8EA4C2-3C74-22E9-E1B7-0876E3A21CA1}"/>
              </a:ext>
            </a:extLst>
          </p:cNvPr>
          <p:cNvSpPr/>
          <p:nvPr/>
        </p:nvSpPr>
        <p:spPr>
          <a:xfrm>
            <a:off x="9008744" y="4506744"/>
            <a:ext cx="365760" cy="457200"/>
          </a:xfrm>
          <a:prstGeom prst="rect">
            <a:avLst/>
          </a:prstGeom>
          <a:solidFill>
            <a:srgbClr val="0000FF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8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Matrix Embedding Theory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08306" y="1542283"/>
            <a:ext cx="7286089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Surrounding </a:t>
            </a:r>
            <a:r>
              <a:rPr lang="en-US" sz="2300" dirty="0">
                <a:solidFill>
                  <a:srgbClr val="008000"/>
                </a:solidFill>
              </a:rPr>
              <a:t>environment </a:t>
            </a:r>
            <a:r>
              <a:rPr lang="en-US" sz="2300" dirty="0"/>
              <a:t>treated as a </a:t>
            </a:r>
            <a:r>
              <a:rPr lang="en-US" sz="2300" dirty="0">
                <a:solidFill>
                  <a:srgbClr val="0000FF"/>
                </a:solidFill>
              </a:rPr>
              <a:t>quantum bath </a:t>
            </a:r>
            <a:r>
              <a:rPr lang="en-US" sz="2300" dirty="0"/>
              <a:t>of the same size as the subsystem – Schmidt Decomposition</a:t>
            </a:r>
            <a:endParaRPr lang="en-US" sz="2300" b="1" dirty="0">
              <a:solidFill>
                <a:srgbClr val="008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271792" y="3029706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78872" y="2785865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1807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5860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0541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97323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412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1093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362108" y="2586402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91781" y="2463052"/>
            <a:ext cx="295540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3948" y="2463052"/>
            <a:ext cx="296441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184781" y="457801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3366FF"/>
              </a:gs>
              <a:gs pos="100000">
                <a:srgbClr val="0000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886943" y="4500918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3670179" y="4301455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664567" y="4501328"/>
            <a:ext cx="34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>
                <a:latin typeface="Helvetica"/>
                <a:cs typeface="Helvetica"/>
              </a:rPr>
              <a:t>+</a:t>
            </a:r>
          </a:p>
        </p:txBody>
      </p:sp>
      <p:sp>
        <p:nvSpPr>
          <p:cNvPr id="49" name="Down Arrow 48"/>
          <p:cNvSpPr/>
          <p:nvPr/>
        </p:nvSpPr>
        <p:spPr>
          <a:xfrm>
            <a:off x="4626347" y="3644900"/>
            <a:ext cx="377404" cy="775883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978350" y="3628057"/>
            <a:ext cx="201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0" dirty="0">
                <a:latin typeface="Helvetica"/>
                <a:cs typeface="Helvetica"/>
              </a:rPr>
              <a:t>Schmidt Decomposition </a:t>
            </a:r>
          </a:p>
        </p:txBody>
      </p:sp>
      <p:sp>
        <p:nvSpPr>
          <p:cNvPr id="53" name="Freeform 52"/>
          <p:cNvSpPr/>
          <p:nvPr/>
        </p:nvSpPr>
        <p:spPr>
          <a:xfrm rot="8298504" flipV="1">
            <a:off x="5769322" y="4146146"/>
            <a:ext cx="1538454" cy="573714"/>
          </a:xfrm>
          <a:custGeom>
            <a:avLst/>
            <a:gdLst>
              <a:gd name="connsiteX0" fmla="*/ 0 w 889000"/>
              <a:gd name="connsiteY0" fmla="*/ 0 h 105880"/>
              <a:gd name="connsiteX1" fmla="*/ 423334 w 889000"/>
              <a:gd name="connsiteY1" fmla="*/ 105834 h 105880"/>
              <a:gd name="connsiteX2" fmla="*/ 889000 w 889000"/>
              <a:gd name="connsiteY2" fmla="*/ 10584 h 10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105880">
                <a:moveTo>
                  <a:pt x="0" y="0"/>
                </a:moveTo>
                <a:cubicBezTo>
                  <a:pt x="137583" y="52035"/>
                  <a:pt x="275167" y="104070"/>
                  <a:pt x="423334" y="105834"/>
                </a:cubicBezTo>
                <a:cubicBezTo>
                  <a:pt x="571501" y="107598"/>
                  <a:pt x="730250" y="59091"/>
                  <a:pt x="889000" y="10584"/>
                </a:cubicBezTo>
              </a:path>
            </a:pathLst>
          </a:custGeom>
          <a:ln w="57150" cmpd="sng">
            <a:gradFill flip="none" rotWithShape="1">
              <a:gsLst>
                <a:gs pos="0">
                  <a:srgbClr val="008000"/>
                </a:gs>
                <a:gs pos="100000">
                  <a:srgbClr val="0000FF"/>
                </a:gs>
                <a:gs pos="24000">
                  <a:srgbClr val="008000"/>
                </a:gs>
              </a:gsLst>
              <a:lin ang="0" scaled="1"/>
              <a:tileRect/>
            </a:gradFill>
            <a:prstDash val="solid"/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21354B6-CCF3-F7B3-E2AC-EA1BFC3F8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</p:spPr>
            <p:txBody>
              <a:bodyPr vert="horz" lIns="102012" tIns="51005" rIns="102012" bIns="51005" rtlCol="0">
                <a:normAutofit/>
              </a:bodyPr>
              <a:lstStyle>
                <a:lvl1pPr marL="361881" indent="-361881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84077" indent="-301568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6269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88780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288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53796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36305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1881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0132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326"/>
                  </a:lnSpc>
                  <a:buNone/>
                </a:pPr>
                <a:r>
                  <a:rPr lang="en-US" sz="2100" dirty="0"/>
                  <a:t>Start with product of </a:t>
                </a:r>
                <a:r>
                  <a:rPr lang="en-US" sz="2100" dirty="0">
                    <a:solidFill>
                      <a:srgbClr val="FF0000"/>
                    </a:solidFill>
                  </a:rPr>
                  <a:t>subsystem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) and </a:t>
                </a:r>
                <a:r>
                  <a:rPr lang="en-US" sz="2100" dirty="0">
                    <a:solidFill>
                      <a:srgbClr val="008000"/>
                    </a:solidFill>
                  </a:rPr>
                  <a:t>environment 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) states in </a:t>
                </a:r>
                <a:r>
                  <a:rPr lang="en-US" sz="2100" b="1" dirty="0"/>
                  <a:t>LARGE </a:t>
                </a:r>
                <a:r>
                  <a:rPr lang="en-US" sz="2100" dirty="0"/>
                  <a:t>space of dimension N</a:t>
                </a:r>
                <a:r>
                  <a:rPr lang="en-US" sz="2100" baseline="-25000" dirty="0"/>
                  <a:t>a </a:t>
                </a:r>
                <a:r>
                  <a:rPr lang="en-US" sz="2100" dirty="0"/>
                  <a:t>x N</a:t>
                </a:r>
                <a:r>
                  <a:rPr lang="en-US" sz="2100" baseline="-25000" dirty="0"/>
                  <a:t>b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21354B6-CCF3-F7B3-E2AC-EA1BFC3F8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blipFill>
                <a:blip r:embed="rId2"/>
                <a:stretch>
                  <a:fillRect l="-906" t="-3226" r="-2115"/>
                </a:stretch>
              </a:blipFill>
              <a:ln w="2857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7F9FC-EB9C-483B-11C4-85286A0CB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689" y="5632621"/>
                <a:ext cx="4301815" cy="1138484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</p:spPr>
            <p:txBody>
              <a:bodyPr vert="horz" lIns="102012" tIns="51005" rIns="102012" bIns="51005" rtlCol="0">
                <a:noAutofit/>
              </a:bodyPr>
              <a:lstStyle>
                <a:lvl1pPr marL="361881" indent="-361881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84077" indent="-301568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6269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88780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288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53796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36305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1881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0132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326"/>
                  </a:lnSpc>
                  <a:buNone/>
                </a:pPr>
                <a:r>
                  <a:rPr lang="en-US" sz="2100" dirty="0"/>
                  <a:t>End with product of </a:t>
                </a:r>
                <a:r>
                  <a:rPr lang="en-US" sz="2100" dirty="0">
                    <a:solidFill>
                      <a:srgbClr val="FF0000"/>
                    </a:solidFill>
                  </a:rPr>
                  <a:t>subsystem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100" dirty="0"/>
                  <a:t>) and </a:t>
                </a:r>
                <a:r>
                  <a:rPr lang="en-US" sz="2100" dirty="0">
                    <a:solidFill>
                      <a:srgbClr val="0000FF"/>
                    </a:solidFill>
                  </a:rPr>
                  <a:t>multi-electron bath</a:t>
                </a:r>
                <a:r>
                  <a:rPr lang="en-US" sz="2100" dirty="0">
                    <a:solidFill>
                      <a:srgbClr val="008000"/>
                    </a:solidFill>
                  </a:rPr>
                  <a:t> 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100" dirty="0"/>
                  <a:t>) states in </a:t>
                </a:r>
                <a:r>
                  <a:rPr lang="en-US" sz="2100" b="1" dirty="0"/>
                  <a:t>SMALL </a:t>
                </a:r>
                <a:r>
                  <a:rPr lang="en-US" sz="2100" dirty="0"/>
                  <a:t>space of dimension N</a:t>
                </a:r>
                <a:r>
                  <a:rPr lang="en-US" sz="2100" baseline="-25000" dirty="0"/>
                  <a:t>a </a:t>
                </a:r>
                <a:r>
                  <a:rPr lang="en-US" sz="2100" dirty="0"/>
                  <a:t>x N</a:t>
                </a:r>
                <a:r>
                  <a:rPr lang="en-US" sz="2100" baseline="-25000" dirty="0"/>
                  <a:t>a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97F9FC-EB9C-483B-11C4-85286A0CB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689" y="5632621"/>
                <a:ext cx="4301815" cy="1138484"/>
              </a:xfrm>
              <a:prstGeom prst="rect">
                <a:avLst/>
              </a:prstGeom>
              <a:blipFill>
                <a:blip r:embed="rId3"/>
                <a:stretch>
                  <a:fillRect l="-585" t="-3226" r="-1754"/>
                </a:stretch>
              </a:blipFill>
              <a:ln w="2857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07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Matrix Embedding Theory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08306" y="1542283"/>
            <a:ext cx="7286089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Surrounding </a:t>
            </a:r>
            <a:r>
              <a:rPr lang="en-US" sz="2300" dirty="0">
                <a:solidFill>
                  <a:srgbClr val="008000"/>
                </a:solidFill>
              </a:rPr>
              <a:t>environment </a:t>
            </a:r>
            <a:r>
              <a:rPr lang="en-US" sz="2300" dirty="0"/>
              <a:t>treated as a </a:t>
            </a:r>
            <a:r>
              <a:rPr lang="en-US" sz="2300" dirty="0">
                <a:solidFill>
                  <a:srgbClr val="0000FF"/>
                </a:solidFill>
              </a:rPr>
              <a:t>quantum bath </a:t>
            </a:r>
            <a:r>
              <a:rPr lang="en-US" sz="2300" dirty="0"/>
              <a:t>of the same size as the subsystem – Schmidt Decomposition</a:t>
            </a:r>
            <a:endParaRPr lang="en-US" sz="2300" b="1" dirty="0">
              <a:solidFill>
                <a:srgbClr val="008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271792" y="3029706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78872" y="2785865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1807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5860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0541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97323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412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1093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362108" y="2586402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91781" y="2463052"/>
            <a:ext cx="295540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3948" y="2463052"/>
            <a:ext cx="296441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184781" y="457801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3366FF"/>
              </a:gs>
              <a:gs pos="100000">
                <a:srgbClr val="0000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886943" y="4500918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3670179" y="4301455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664567" y="4501328"/>
            <a:ext cx="34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>
                <a:latin typeface="Helvetica"/>
                <a:cs typeface="Helvetica"/>
              </a:rPr>
              <a:t>+</a:t>
            </a:r>
          </a:p>
        </p:txBody>
      </p:sp>
      <p:sp>
        <p:nvSpPr>
          <p:cNvPr id="49" name="Down Arrow 48"/>
          <p:cNvSpPr/>
          <p:nvPr/>
        </p:nvSpPr>
        <p:spPr>
          <a:xfrm>
            <a:off x="4626347" y="3644900"/>
            <a:ext cx="377404" cy="775883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978350" y="3628057"/>
            <a:ext cx="201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0" dirty="0">
                <a:latin typeface="Helvetica"/>
                <a:cs typeface="Helvetica"/>
              </a:rPr>
              <a:t>Schmidt Decomposition </a:t>
            </a:r>
          </a:p>
        </p:txBody>
      </p:sp>
      <p:sp>
        <p:nvSpPr>
          <p:cNvPr id="53" name="Freeform 52"/>
          <p:cNvSpPr/>
          <p:nvPr/>
        </p:nvSpPr>
        <p:spPr>
          <a:xfrm rot="8298504" flipV="1">
            <a:off x="5769322" y="4146146"/>
            <a:ext cx="1538454" cy="573714"/>
          </a:xfrm>
          <a:custGeom>
            <a:avLst/>
            <a:gdLst>
              <a:gd name="connsiteX0" fmla="*/ 0 w 889000"/>
              <a:gd name="connsiteY0" fmla="*/ 0 h 105880"/>
              <a:gd name="connsiteX1" fmla="*/ 423334 w 889000"/>
              <a:gd name="connsiteY1" fmla="*/ 105834 h 105880"/>
              <a:gd name="connsiteX2" fmla="*/ 889000 w 889000"/>
              <a:gd name="connsiteY2" fmla="*/ 10584 h 10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105880">
                <a:moveTo>
                  <a:pt x="0" y="0"/>
                </a:moveTo>
                <a:cubicBezTo>
                  <a:pt x="137583" y="52035"/>
                  <a:pt x="275167" y="104070"/>
                  <a:pt x="423334" y="105834"/>
                </a:cubicBezTo>
                <a:cubicBezTo>
                  <a:pt x="571501" y="107598"/>
                  <a:pt x="730250" y="59091"/>
                  <a:pt x="889000" y="10584"/>
                </a:cubicBezTo>
              </a:path>
            </a:pathLst>
          </a:custGeom>
          <a:ln w="57150" cmpd="sng">
            <a:gradFill flip="none" rotWithShape="1">
              <a:gsLst>
                <a:gs pos="0">
                  <a:srgbClr val="008000"/>
                </a:gs>
                <a:gs pos="100000">
                  <a:srgbClr val="0000FF"/>
                </a:gs>
                <a:gs pos="24000">
                  <a:srgbClr val="008000"/>
                </a:gs>
              </a:gsLst>
              <a:lin ang="0" scaled="1"/>
              <a:tileRect/>
            </a:gradFill>
            <a:prstDash val="solid"/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398693" y="5426349"/>
            <a:ext cx="6746240" cy="909005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/>
              <a:t>The good: </a:t>
            </a:r>
            <a:r>
              <a:rPr lang="en-US" sz="2200" dirty="0"/>
              <a:t>in principle have a method to exactly embed a fragment in a bath of the same size as the fragment itself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6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Matrix Embedding Theory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08306" y="1542283"/>
            <a:ext cx="7286089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Surrounding </a:t>
            </a:r>
            <a:r>
              <a:rPr lang="en-US" sz="2300" dirty="0">
                <a:solidFill>
                  <a:srgbClr val="008000"/>
                </a:solidFill>
              </a:rPr>
              <a:t>environment </a:t>
            </a:r>
            <a:r>
              <a:rPr lang="en-US" sz="2300" dirty="0"/>
              <a:t>treated as a </a:t>
            </a:r>
            <a:r>
              <a:rPr lang="en-US" sz="2300" dirty="0">
                <a:solidFill>
                  <a:srgbClr val="0000FF"/>
                </a:solidFill>
              </a:rPr>
              <a:t>quantum bath </a:t>
            </a:r>
            <a:r>
              <a:rPr lang="en-US" sz="2300" dirty="0"/>
              <a:t>of the same size as the subsystem – Schmidt Decomposition</a:t>
            </a:r>
            <a:endParaRPr lang="en-US" sz="2300" b="1" dirty="0">
              <a:solidFill>
                <a:srgbClr val="008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271792" y="3029706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78872" y="2785865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1807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5860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0541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97323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412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1093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362108" y="2586402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91781" y="2463052"/>
            <a:ext cx="295540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3948" y="2463052"/>
            <a:ext cx="296441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184781" y="457801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3366FF"/>
              </a:gs>
              <a:gs pos="100000">
                <a:srgbClr val="0000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886943" y="4500918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3670179" y="4301455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664567" y="4501328"/>
            <a:ext cx="34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>
                <a:latin typeface="Helvetica"/>
                <a:cs typeface="Helvetica"/>
              </a:rPr>
              <a:t>+</a:t>
            </a:r>
          </a:p>
        </p:txBody>
      </p:sp>
      <p:sp>
        <p:nvSpPr>
          <p:cNvPr id="49" name="Down Arrow 48"/>
          <p:cNvSpPr/>
          <p:nvPr/>
        </p:nvSpPr>
        <p:spPr>
          <a:xfrm>
            <a:off x="4626347" y="3644900"/>
            <a:ext cx="377404" cy="775883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978350" y="3628057"/>
            <a:ext cx="201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0" dirty="0">
                <a:latin typeface="Helvetica"/>
                <a:cs typeface="Helvetica"/>
              </a:rPr>
              <a:t>Schmidt Decomposition </a:t>
            </a:r>
          </a:p>
        </p:txBody>
      </p:sp>
      <p:sp>
        <p:nvSpPr>
          <p:cNvPr id="53" name="Freeform 52"/>
          <p:cNvSpPr/>
          <p:nvPr/>
        </p:nvSpPr>
        <p:spPr>
          <a:xfrm rot="8298504" flipV="1">
            <a:off x="5769322" y="4146146"/>
            <a:ext cx="1538454" cy="573714"/>
          </a:xfrm>
          <a:custGeom>
            <a:avLst/>
            <a:gdLst>
              <a:gd name="connsiteX0" fmla="*/ 0 w 889000"/>
              <a:gd name="connsiteY0" fmla="*/ 0 h 105880"/>
              <a:gd name="connsiteX1" fmla="*/ 423334 w 889000"/>
              <a:gd name="connsiteY1" fmla="*/ 105834 h 105880"/>
              <a:gd name="connsiteX2" fmla="*/ 889000 w 889000"/>
              <a:gd name="connsiteY2" fmla="*/ 10584 h 10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105880">
                <a:moveTo>
                  <a:pt x="0" y="0"/>
                </a:moveTo>
                <a:cubicBezTo>
                  <a:pt x="137583" y="52035"/>
                  <a:pt x="275167" y="104070"/>
                  <a:pt x="423334" y="105834"/>
                </a:cubicBezTo>
                <a:cubicBezTo>
                  <a:pt x="571501" y="107598"/>
                  <a:pt x="730250" y="59091"/>
                  <a:pt x="889000" y="10584"/>
                </a:cubicBezTo>
              </a:path>
            </a:pathLst>
          </a:custGeom>
          <a:ln w="57150" cmpd="sng">
            <a:gradFill flip="none" rotWithShape="1">
              <a:gsLst>
                <a:gs pos="0">
                  <a:srgbClr val="008000"/>
                </a:gs>
                <a:gs pos="100000">
                  <a:srgbClr val="0000FF"/>
                </a:gs>
                <a:gs pos="24000">
                  <a:srgbClr val="008000"/>
                </a:gs>
              </a:gsLst>
              <a:lin ang="0" scaled="1"/>
              <a:tileRect/>
            </a:gradFill>
            <a:prstDash val="solid"/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398693" y="5426349"/>
            <a:ext cx="6746240" cy="909005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/>
              <a:t>The good: </a:t>
            </a:r>
            <a:r>
              <a:rPr lang="en-US" sz="2200" dirty="0"/>
              <a:t>in principle have a method to exactly embed a fragment in a bath of the same size as the fragment itself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398693" y="6335357"/>
            <a:ext cx="6746240" cy="909005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/>
              <a:t>The bad: </a:t>
            </a:r>
            <a:r>
              <a:rPr lang="en-US" sz="2200" dirty="0"/>
              <a:t>knowledge of the exact </a:t>
            </a:r>
            <a:r>
              <a:rPr lang="en-US" sz="2200" dirty="0" err="1"/>
              <a:t>wavefunction</a:t>
            </a:r>
            <a:r>
              <a:rPr lang="en-US" sz="2200" dirty="0"/>
              <a:t> is needed to construct the bath states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Matrix Embedding Theory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08306" y="1542283"/>
            <a:ext cx="7286089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Surrounding </a:t>
            </a:r>
            <a:r>
              <a:rPr lang="en-US" sz="2300" dirty="0">
                <a:solidFill>
                  <a:srgbClr val="008000"/>
                </a:solidFill>
              </a:rPr>
              <a:t>environment </a:t>
            </a:r>
            <a:r>
              <a:rPr lang="en-US" sz="2300" dirty="0"/>
              <a:t>treated as a </a:t>
            </a:r>
            <a:r>
              <a:rPr lang="en-US" sz="2300" dirty="0">
                <a:solidFill>
                  <a:srgbClr val="0000FF"/>
                </a:solidFill>
              </a:rPr>
              <a:t>quantum bath </a:t>
            </a:r>
            <a:r>
              <a:rPr lang="en-US" sz="2300" dirty="0"/>
              <a:t>of the same size as the subsystem – Schmidt Decomposition</a:t>
            </a:r>
            <a:endParaRPr lang="en-US" sz="2300" b="1" dirty="0">
              <a:solidFill>
                <a:srgbClr val="008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271792" y="3029706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78872" y="2785865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1807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5860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0541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97323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412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1093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362108" y="2586402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91781" y="2463052"/>
            <a:ext cx="295540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3948" y="2463052"/>
            <a:ext cx="296441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184781" y="457801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3366FF"/>
              </a:gs>
              <a:gs pos="100000">
                <a:srgbClr val="0000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886943" y="4500918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3670179" y="4301455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664567" y="4501328"/>
            <a:ext cx="34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>
                <a:latin typeface="Helvetica"/>
                <a:cs typeface="Helvetica"/>
              </a:rPr>
              <a:t>+</a:t>
            </a:r>
          </a:p>
        </p:txBody>
      </p:sp>
      <p:sp>
        <p:nvSpPr>
          <p:cNvPr id="49" name="Down Arrow 48"/>
          <p:cNvSpPr/>
          <p:nvPr/>
        </p:nvSpPr>
        <p:spPr>
          <a:xfrm>
            <a:off x="4626347" y="3644900"/>
            <a:ext cx="377404" cy="775883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978350" y="3628057"/>
            <a:ext cx="201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0" dirty="0">
                <a:latin typeface="Helvetica"/>
                <a:cs typeface="Helvetica"/>
              </a:rPr>
              <a:t>Schmidt Decomposition </a:t>
            </a:r>
          </a:p>
        </p:txBody>
      </p:sp>
      <p:sp>
        <p:nvSpPr>
          <p:cNvPr id="53" name="Freeform 52"/>
          <p:cNvSpPr/>
          <p:nvPr/>
        </p:nvSpPr>
        <p:spPr>
          <a:xfrm rot="8298504" flipV="1">
            <a:off x="5769322" y="4146146"/>
            <a:ext cx="1538454" cy="573714"/>
          </a:xfrm>
          <a:custGeom>
            <a:avLst/>
            <a:gdLst>
              <a:gd name="connsiteX0" fmla="*/ 0 w 889000"/>
              <a:gd name="connsiteY0" fmla="*/ 0 h 105880"/>
              <a:gd name="connsiteX1" fmla="*/ 423334 w 889000"/>
              <a:gd name="connsiteY1" fmla="*/ 105834 h 105880"/>
              <a:gd name="connsiteX2" fmla="*/ 889000 w 889000"/>
              <a:gd name="connsiteY2" fmla="*/ 10584 h 10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105880">
                <a:moveTo>
                  <a:pt x="0" y="0"/>
                </a:moveTo>
                <a:cubicBezTo>
                  <a:pt x="137583" y="52035"/>
                  <a:pt x="275167" y="104070"/>
                  <a:pt x="423334" y="105834"/>
                </a:cubicBezTo>
                <a:cubicBezTo>
                  <a:pt x="571501" y="107598"/>
                  <a:pt x="730250" y="59091"/>
                  <a:pt x="889000" y="10584"/>
                </a:cubicBezTo>
              </a:path>
            </a:pathLst>
          </a:custGeom>
          <a:ln w="57150" cmpd="sng">
            <a:gradFill flip="none" rotWithShape="1">
              <a:gsLst>
                <a:gs pos="0">
                  <a:srgbClr val="008000"/>
                </a:gs>
                <a:gs pos="100000">
                  <a:srgbClr val="0000FF"/>
                </a:gs>
                <a:gs pos="24000">
                  <a:srgbClr val="008000"/>
                </a:gs>
              </a:gsLst>
              <a:lin ang="0" scaled="1"/>
              <a:tileRect/>
            </a:gradFill>
            <a:prstDash val="solid"/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177969" y="5391106"/>
            <a:ext cx="3001962" cy="463873"/>
          </a:xfrm>
          <a:prstGeom prst="rect">
            <a:avLst/>
          </a:prstGeom>
          <a:ln w="28575" cmpd="sng">
            <a:solidFill>
              <a:srgbClr val="FFFFFF"/>
            </a:solidFill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sz="2200" b="1" dirty="0"/>
              <a:t>The Fix – Static DMET:</a:t>
            </a:r>
            <a:endParaRPr lang="en-US" sz="2200" b="1" baseline="-25000" dirty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152610" y="5726378"/>
            <a:ext cx="9448590" cy="1728522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2200"/>
              </a:lnSpc>
              <a:buFont typeface="+mj-lt"/>
              <a:buAutoNum type="arabicPeriod"/>
            </a:pPr>
            <a:r>
              <a:rPr lang="en-US" sz="2200" dirty="0"/>
              <a:t>Construct the bath states from </a:t>
            </a:r>
            <a:r>
              <a:rPr lang="en-US" sz="2200" i="1" dirty="0"/>
              <a:t>mean-field </a:t>
            </a:r>
            <a:r>
              <a:rPr lang="en-US" sz="2200" dirty="0" err="1"/>
              <a:t>wavefunction</a:t>
            </a:r>
            <a:r>
              <a:rPr lang="en-US" sz="2200" dirty="0"/>
              <a:t> on the total system</a:t>
            </a:r>
          </a:p>
          <a:p>
            <a:pPr marL="457200" indent="-457200">
              <a:lnSpc>
                <a:spcPts val="2200"/>
              </a:lnSpc>
              <a:buFont typeface="+mj-lt"/>
              <a:buAutoNum type="arabicPeriod"/>
            </a:pPr>
            <a:r>
              <a:rPr lang="en-US" sz="2200" dirty="0"/>
              <a:t>Perform </a:t>
            </a:r>
            <a:r>
              <a:rPr lang="en-US" sz="2200" i="1" dirty="0"/>
              <a:t>correlated</a:t>
            </a:r>
            <a:r>
              <a:rPr lang="en-US" sz="2200" dirty="0"/>
              <a:t> calculation utilizing these bath states</a:t>
            </a:r>
          </a:p>
          <a:p>
            <a:pPr marL="457200" indent="-457200">
              <a:lnSpc>
                <a:spcPts val="2200"/>
              </a:lnSpc>
              <a:buFont typeface="+mj-lt"/>
              <a:buAutoNum type="arabicPeriod"/>
            </a:pPr>
            <a:r>
              <a:rPr lang="en-US" sz="2200" dirty="0"/>
              <a:t>Introduce self-consistency between mean-field </a:t>
            </a:r>
            <a:r>
              <a:rPr lang="en-US" sz="2200" dirty="0" err="1"/>
              <a:t>wavefunction</a:t>
            </a:r>
            <a:r>
              <a:rPr lang="en-US" sz="2200" dirty="0"/>
              <a:t> and correlated calculation – one-electron reduced density matrix</a:t>
            </a:r>
          </a:p>
        </p:txBody>
      </p:sp>
    </p:spTree>
    <p:extLst>
      <p:ext uri="{BB962C8B-B14F-4D97-AF65-F5344CB8AC3E}">
        <p14:creationId xmlns:p14="http://schemas.microsoft.com/office/powerpoint/2010/main" val="86596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B4E5-28F3-0B4D-AB3E-295CA2F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06656"/>
            <a:ext cx="8641080" cy="782320"/>
          </a:xfrm>
        </p:spPr>
        <p:txBody>
          <a:bodyPr>
            <a:normAutofit fontScale="90000"/>
          </a:bodyPr>
          <a:lstStyle/>
          <a:p>
            <a:r>
              <a:rPr lang="en-US" dirty="0"/>
              <a:t>Real-Time DMET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112629-552F-F246-96A0-D1585E743BF0}"/>
              </a:ext>
            </a:extLst>
          </p:cNvPr>
          <p:cNvGrpSpPr/>
          <p:nvPr/>
        </p:nvGrpSpPr>
        <p:grpSpPr>
          <a:xfrm>
            <a:off x="1179081" y="1930839"/>
            <a:ext cx="7267576" cy="2729301"/>
            <a:chOff x="1191781" y="2463052"/>
            <a:chExt cx="7267576" cy="272930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5EB796-0606-224F-BDA9-CDFD568685AC}"/>
                </a:ext>
              </a:extLst>
            </p:cNvPr>
            <p:cNvCxnSpPr/>
            <p:nvPr/>
          </p:nvCxnSpPr>
          <p:spPr>
            <a:xfrm>
              <a:off x="1271792" y="302970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FE0058E-FB23-BD47-9DCF-83634E5CCD19}"/>
                </a:ext>
              </a:extLst>
            </p:cNvPr>
            <p:cNvSpPr/>
            <p:nvPr/>
          </p:nvSpPr>
          <p:spPr>
            <a:xfrm>
              <a:off x="4578872" y="278586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CED9616-C195-CC4D-8EB4-FA766DD6C9D9}"/>
                </a:ext>
              </a:extLst>
            </p:cNvPr>
            <p:cNvSpPr/>
            <p:nvPr/>
          </p:nvSpPr>
          <p:spPr>
            <a:xfrm>
              <a:off x="1391807" y="2880692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E64642-C994-304F-9609-1B113FEAF5A8}"/>
                </a:ext>
              </a:extLst>
            </p:cNvPr>
            <p:cNvSpPr/>
            <p:nvPr/>
          </p:nvSpPr>
          <p:spPr>
            <a:xfrm>
              <a:off x="2458607" y="287825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01E22D-AB0E-A347-80E2-62630071A2F2}"/>
                </a:ext>
              </a:extLst>
            </p:cNvPr>
            <p:cNvSpPr/>
            <p:nvPr/>
          </p:nvSpPr>
          <p:spPr>
            <a:xfrm>
              <a:off x="3605417" y="287825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3273EE-FE06-EF45-9A73-1054376B854F}"/>
                </a:ext>
              </a:extLst>
            </p:cNvPr>
            <p:cNvSpPr/>
            <p:nvPr/>
          </p:nvSpPr>
          <p:spPr>
            <a:xfrm>
              <a:off x="5797323" y="2880692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4DC5AB-981C-9341-971D-D2D848C7DA0B}"/>
                </a:ext>
              </a:extLst>
            </p:cNvPr>
            <p:cNvSpPr/>
            <p:nvPr/>
          </p:nvSpPr>
          <p:spPr>
            <a:xfrm>
              <a:off x="6864123" y="287825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F7226A-28A3-E748-BE72-C7119D4D3B47}"/>
                </a:ext>
              </a:extLst>
            </p:cNvPr>
            <p:cNvSpPr/>
            <p:nvPr/>
          </p:nvSpPr>
          <p:spPr>
            <a:xfrm>
              <a:off x="8010933" y="287825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E3167FC-C0DD-6B4A-B3FF-8F4CF2845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2108" y="2586402"/>
              <a:ext cx="877811" cy="890898"/>
            </a:xfrm>
            <a:prstGeom prst="ellipse">
              <a:avLst/>
            </a:prstGeom>
            <a:solidFill>
              <a:srgbClr val="FF0000">
                <a:alpha val="18000"/>
              </a:srgbClr>
            </a:solidFill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DA967C-031A-4241-91A0-259CA1723DE9}"/>
                </a:ext>
              </a:extLst>
            </p:cNvPr>
            <p:cNvSpPr/>
            <p:nvPr/>
          </p:nvSpPr>
          <p:spPr>
            <a:xfrm>
              <a:off x="1191781" y="2463052"/>
              <a:ext cx="2955404" cy="1133307"/>
            </a:xfrm>
            <a:prstGeom prst="ellipse">
              <a:avLst/>
            </a:prstGeom>
            <a:solidFill>
              <a:srgbClr val="008000">
                <a:alpha val="18000"/>
              </a:srgbClr>
            </a:solidFill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24FB3D-84BA-D042-ADCE-52D6627F2889}"/>
                </a:ext>
              </a:extLst>
            </p:cNvPr>
            <p:cNvSpPr/>
            <p:nvPr/>
          </p:nvSpPr>
          <p:spPr>
            <a:xfrm>
              <a:off x="5463948" y="2463052"/>
              <a:ext cx="2964414" cy="1133307"/>
            </a:xfrm>
            <a:prstGeom prst="ellipse">
              <a:avLst/>
            </a:prstGeom>
            <a:solidFill>
              <a:srgbClr val="008000">
                <a:alpha val="18000"/>
              </a:srgbClr>
            </a:solidFill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71A4B3-844D-7A40-9713-F9FCCCA949A3}"/>
                </a:ext>
              </a:extLst>
            </p:cNvPr>
            <p:cNvSpPr/>
            <p:nvPr/>
          </p:nvSpPr>
          <p:spPr>
            <a:xfrm>
              <a:off x="5184781" y="457801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3366FF"/>
                </a:gs>
                <a:gs pos="100000">
                  <a:srgbClr val="0000FF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132B9F-9B40-CA4B-8260-E98C8580633F}"/>
                </a:ext>
              </a:extLst>
            </p:cNvPr>
            <p:cNvSpPr/>
            <p:nvPr/>
          </p:nvSpPr>
          <p:spPr>
            <a:xfrm>
              <a:off x="3886943" y="4500918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AAE7B-063F-4C46-A293-3C7A9E138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0179" y="4301455"/>
              <a:ext cx="877811" cy="890898"/>
            </a:xfrm>
            <a:prstGeom prst="ellipse">
              <a:avLst/>
            </a:prstGeom>
            <a:solidFill>
              <a:srgbClr val="FF0000">
                <a:alpha val="18000"/>
              </a:srgbClr>
            </a:solidFill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64840-3E44-C440-A077-95949A219C22}"/>
                </a:ext>
              </a:extLst>
            </p:cNvPr>
            <p:cNvSpPr txBox="1"/>
            <p:nvPr/>
          </p:nvSpPr>
          <p:spPr>
            <a:xfrm>
              <a:off x="4664567" y="4501328"/>
              <a:ext cx="3464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pc="100" dirty="0">
                  <a:latin typeface="Helvetica"/>
                  <a:cs typeface="Helvetica"/>
                </a:rPr>
                <a:t>+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60A2290-F6F1-2248-A08E-E0C03A80F201}"/>
                </a:ext>
              </a:extLst>
            </p:cNvPr>
            <p:cNvSpPr/>
            <p:nvPr/>
          </p:nvSpPr>
          <p:spPr>
            <a:xfrm>
              <a:off x="4626347" y="3644900"/>
              <a:ext cx="377404" cy="77588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B83711-9890-CB4F-A377-820A29B1BD73}"/>
                </a:ext>
              </a:extLst>
            </p:cNvPr>
            <p:cNvSpPr txBox="1"/>
            <p:nvPr/>
          </p:nvSpPr>
          <p:spPr>
            <a:xfrm>
              <a:off x="4978350" y="3628057"/>
              <a:ext cx="20121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pc="100" dirty="0">
                  <a:latin typeface="Helvetica"/>
                  <a:cs typeface="Helvetica"/>
                </a:rPr>
                <a:t>Schmidt Decomposition </a:t>
              </a:r>
            </a:p>
          </p:txBody>
        </p:sp>
      </p:grp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9EF58EC5-FEEA-F828-ECBC-BD718A480FA0}"/>
              </a:ext>
            </a:extLst>
          </p:cNvPr>
          <p:cNvCxnSpPr/>
          <p:nvPr/>
        </p:nvCxnSpPr>
        <p:spPr>
          <a:xfrm rot="10800000" flipV="1">
            <a:off x="5625201" y="3931468"/>
            <a:ext cx="876300" cy="263905"/>
          </a:xfrm>
          <a:prstGeom prst="curved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1E6E47-FFA5-FF24-2632-B734FD8AAC74}"/>
              </a:ext>
            </a:extLst>
          </p:cNvPr>
          <p:cNvSpPr txBox="1"/>
          <p:nvPr/>
        </p:nvSpPr>
        <p:spPr>
          <a:xfrm>
            <a:off x="6476101" y="3721402"/>
            <a:ext cx="170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0" dirty="0">
                <a:latin typeface="Helvetica"/>
                <a:cs typeface="Helvetica"/>
              </a:rPr>
              <a:t>Approximate bath states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8C35CDF8-E9A3-6A0F-35F4-57C6DE1FBC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7465" y="3941012"/>
          <a:ext cx="11033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241300" progId="Equation.3">
                  <p:embed/>
                </p:oleObj>
              </mc:Choice>
              <mc:Fallback>
                <p:oleObj name="Equation" r:id="rId2" imgW="520700" imgH="241300" progId="Equation.3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8C35CDF8-E9A3-6A0F-35F4-57C6DE1FBC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57465" y="3941012"/>
                        <a:ext cx="1103312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548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B4E5-28F3-0B4D-AB3E-295CA2F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06656"/>
            <a:ext cx="8641080" cy="782320"/>
          </a:xfrm>
        </p:spPr>
        <p:txBody>
          <a:bodyPr>
            <a:normAutofit fontScale="90000"/>
          </a:bodyPr>
          <a:lstStyle/>
          <a:p>
            <a:r>
              <a:rPr lang="en-US" dirty="0"/>
              <a:t>Real-Time DMET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112629-552F-F246-96A0-D1585E743BF0}"/>
              </a:ext>
            </a:extLst>
          </p:cNvPr>
          <p:cNvGrpSpPr/>
          <p:nvPr/>
        </p:nvGrpSpPr>
        <p:grpSpPr>
          <a:xfrm>
            <a:off x="1179081" y="1930839"/>
            <a:ext cx="7267576" cy="2729301"/>
            <a:chOff x="1191781" y="2463052"/>
            <a:chExt cx="7267576" cy="272930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5EB796-0606-224F-BDA9-CDFD568685AC}"/>
                </a:ext>
              </a:extLst>
            </p:cNvPr>
            <p:cNvCxnSpPr/>
            <p:nvPr/>
          </p:nvCxnSpPr>
          <p:spPr>
            <a:xfrm>
              <a:off x="1271792" y="302970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FE0058E-FB23-BD47-9DCF-83634E5CCD19}"/>
                </a:ext>
              </a:extLst>
            </p:cNvPr>
            <p:cNvSpPr/>
            <p:nvPr/>
          </p:nvSpPr>
          <p:spPr>
            <a:xfrm>
              <a:off x="4578872" y="278586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CED9616-C195-CC4D-8EB4-FA766DD6C9D9}"/>
                </a:ext>
              </a:extLst>
            </p:cNvPr>
            <p:cNvSpPr/>
            <p:nvPr/>
          </p:nvSpPr>
          <p:spPr>
            <a:xfrm>
              <a:off x="1391807" y="2880692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E64642-C994-304F-9609-1B113FEAF5A8}"/>
                </a:ext>
              </a:extLst>
            </p:cNvPr>
            <p:cNvSpPr/>
            <p:nvPr/>
          </p:nvSpPr>
          <p:spPr>
            <a:xfrm>
              <a:off x="2458607" y="287825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01E22D-AB0E-A347-80E2-62630071A2F2}"/>
                </a:ext>
              </a:extLst>
            </p:cNvPr>
            <p:cNvSpPr/>
            <p:nvPr/>
          </p:nvSpPr>
          <p:spPr>
            <a:xfrm>
              <a:off x="3605417" y="287825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3273EE-FE06-EF45-9A73-1054376B854F}"/>
                </a:ext>
              </a:extLst>
            </p:cNvPr>
            <p:cNvSpPr/>
            <p:nvPr/>
          </p:nvSpPr>
          <p:spPr>
            <a:xfrm>
              <a:off x="5797323" y="2880692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4DC5AB-981C-9341-971D-D2D848C7DA0B}"/>
                </a:ext>
              </a:extLst>
            </p:cNvPr>
            <p:cNvSpPr/>
            <p:nvPr/>
          </p:nvSpPr>
          <p:spPr>
            <a:xfrm>
              <a:off x="6864123" y="287825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F7226A-28A3-E748-BE72-C7119D4D3B47}"/>
                </a:ext>
              </a:extLst>
            </p:cNvPr>
            <p:cNvSpPr/>
            <p:nvPr/>
          </p:nvSpPr>
          <p:spPr>
            <a:xfrm>
              <a:off x="8010933" y="287825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E3167FC-C0DD-6B4A-B3FF-8F4CF2845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2108" y="2586402"/>
              <a:ext cx="877811" cy="890898"/>
            </a:xfrm>
            <a:prstGeom prst="ellipse">
              <a:avLst/>
            </a:prstGeom>
            <a:solidFill>
              <a:srgbClr val="FF0000">
                <a:alpha val="18000"/>
              </a:srgbClr>
            </a:solidFill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DA967C-031A-4241-91A0-259CA1723DE9}"/>
                </a:ext>
              </a:extLst>
            </p:cNvPr>
            <p:cNvSpPr/>
            <p:nvPr/>
          </p:nvSpPr>
          <p:spPr>
            <a:xfrm>
              <a:off x="1191781" y="2463052"/>
              <a:ext cx="2955404" cy="1133307"/>
            </a:xfrm>
            <a:prstGeom prst="ellipse">
              <a:avLst/>
            </a:prstGeom>
            <a:solidFill>
              <a:srgbClr val="008000">
                <a:alpha val="18000"/>
              </a:srgbClr>
            </a:solidFill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24FB3D-84BA-D042-ADCE-52D6627F2889}"/>
                </a:ext>
              </a:extLst>
            </p:cNvPr>
            <p:cNvSpPr/>
            <p:nvPr/>
          </p:nvSpPr>
          <p:spPr>
            <a:xfrm>
              <a:off x="5463948" y="2463052"/>
              <a:ext cx="2964414" cy="1133307"/>
            </a:xfrm>
            <a:prstGeom prst="ellipse">
              <a:avLst/>
            </a:prstGeom>
            <a:solidFill>
              <a:srgbClr val="008000">
                <a:alpha val="18000"/>
              </a:srgbClr>
            </a:solidFill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71A4B3-844D-7A40-9713-F9FCCCA949A3}"/>
                </a:ext>
              </a:extLst>
            </p:cNvPr>
            <p:cNvSpPr/>
            <p:nvPr/>
          </p:nvSpPr>
          <p:spPr>
            <a:xfrm>
              <a:off x="5184781" y="457801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3366FF"/>
                </a:gs>
                <a:gs pos="100000">
                  <a:srgbClr val="0000FF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132B9F-9B40-CA4B-8260-E98C8580633F}"/>
                </a:ext>
              </a:extLst>
            </p:cNvPr>
            <p:cNvSpPr/>
            <p:nvPr/>
          </p:nvSpPr>
          <p:spPr>
            <a:xfrm>
              <a:off x="3886943" y="4500918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AAE7B-063F-4C46-A293-3C7A9E138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0179" y="4301455"/>
              <a:ext cx="877811" cy="890898"/>
            </a:xfrm>
            <a:prstGeom prst="ellipse">
              <a:avLst/>
            </a:prstGeom>
            <a:solidFill>
              <a:srgbClr val="FF0000">
                <a:alpha val="18000"/>
              </a:srgbClr>
            </a:solidFill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64840-3E44-C440-A077-95949A219C22}"/>
                </a:ext>
              </a:extLst>
            </p:cNvPr>
            <p:cNvSpPr txBox="1"/>
            <p:nvPr/>
          </p:nvSpPr>
          <p:spPr>
            <a:xfrm>
              <a:off x="4664567" y="4501328"/>
              <a:ext cx="3464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pc="100" dirty="0">
                  <a:latin typeface="Helvetica"/>
                  <a:cs typeface="Helvetica"/>
                </a:rPr>
                <a:t>+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60A2290-F6F1-2248-A08E-E0C03A80F201}"/>
                </a:ext>
              </a:extLst>
            </p:cNvPr>
            <p:cNvSpPr/>
            <p:nvPr/>
          </p:nvSpPr>
          <p:spPr>
            <a:xfrm>
              <a:off x="4626347" y="3644900"/>
              <a:ext cx="377404" cy="77588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B83711-9890-CB4F-A377-820A29B1BD73}"/>
                </a:ext>
              </a:extLst>
            </p:cNvPr>
            <p:cNvSpPr txBox="1"/>
            <p:nvPr/>
          </p:nvSpPr>
          <p:spPr>
            <a:xfrm>
              <a:off x="4978350" y="3628057"/>
              <a:ext cx="20121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pc="100" dirty="0">
                  <a:latin typeface="Helvetica"/>
                  <a:cs typeface="Helvetica"/>
                </a:rPr>
                <a:t>Schmidt Decomposition </a:t>
              </a:r>
            </a:p>
          </p:txBody>
        </p:sp>
      </p:grp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9EF58EC5-FEEA-F828-ECBC-BD718A480FA0}"/>
              </a:ext>
            </a:extLst>
          </p:cNvPr>
          <p:cNvCxnSpPr/>
          <p:nvPr/>
        </p:nvCxnSpPr>
        <p:spPr>
          <a:xfrm rot="10800000" flipV="1">
            <a:off x="5625201" y="3931468"/>
            <a:ext cx="876300" cy="263905"/>
          </a:xfrm>
          <a:prstGeom prst="curved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1E6E47-FFA5-FF24-2632-B734FD8AAC74}"/>
              </a:ext>
            </a:extLst>
          </p:cNvPr>
          <p:cNvSpPr txBox="1"/>
          <p:nvPr/>
        </p:nvSpPr>
        <p:spPr>
          <a:xfrm>
            <a:off x="6476101" y="3721402"/>
            <a:ext cx="170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0" dirty="0">
                <a:latin typeface="Helvetica"/>
                <a:cs typeface="Helvetica"/>
              </a:rPr>
              <a:t>Approximate bath states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8C35CDF8-E9A3-6A0F-35F4-57C6DE1FBC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577906"/>
              </p:ext>
            </p:extLst>
          </p:nvPr>
        </p:nvGraphicFramePr>
        <p:xfrm>
          <a:off x="2457465" y="3941012"/>
          <a:ext cx="11033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241300" progId="Equation.3">
                  <p:embed/>
                </p:oleObj>
              </mc:Choice>
              <mc:Fallback>
                <p:oleObj name="Equation" r:id="rId2" imgW="520700" imgH="2413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57465" y="3941012"/>
                        <a:ext cx="1103312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itle 1">
            <a:extLst>
              <a:ext uri="{FF2B5EF4-FFF2-40B4-BE49-F238E27FC236}">
                <a16:creationId xmlns:a16="http://schemas.microsoft.com/office/drawing/2014/main" id="{32588A44-3921-11BB-CEE1-0802444E7A82}"/>
              </a:ext>
            </a:extLst>
          </p:cNvPr>
          <p:cNvSpPr txBox="1">
            <a:spLocks/>
          </p:cNvSpPr>
          <p:nvPr/>
        </p:nvSpPr>
        <p:spPr>
          <a:xfrm>
            <a:off x="385989" y="5289662"/>
            <a:ext cx="8829221" cy="1321768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 formulation utilized time-dependent variational principle to derive equations of motion for embedding wavefunction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Equations of motion bare resemblance to time-dependent CAS</a:t>
            </a:r>
          </a:p>
        </p:txBody>
      </p:sp>
    </p:spTree>
    <p:extLst>
      <p:ext uri="{BB962C8B-B14F-4D97-AF65-F5344CB8AC3E}">
        <p14:creationId xmlns:p14="http://schemas.microsoft.com/office/powerpoint/2010/main" val="190239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4190-7534-944F-91ED-9435C280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Multi-Fragment Extension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DAE2E5-9790-E640-AFC2-9E1E14CD026C}"/>
              </a:ext>
            </a:extLst>
          </p:cNvPr>
          <p:cNvSpPr/>
          <p:nvPr/>
        </p:nvSpPr>
        <p:spPr>
          <a:xfrm>
            <a:off x="1766684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EB6615-DD49-784C-9D42-86DEECB0FBCF}"/>
              </a:ext>
            </a:extLst>
          </p:cNvPr>
          <p:cNvSpPr/>
          <p:nvPr/>
        </p:nvSpPr>
        <p:spPr>
          <a:xfrm>
            <a:off x="2117068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8F396-6EAC-A34D-B8FA-1A320C887E8A}"/>
              </a:ext>
            </a:extLst>
          </p:cNvPr>
          <p:cNvSpPr/>
          <p:nvPr/>
        </p:nvSpPr>
        <p:spPr>
          <a:xfrm>
            <a:off x="2117067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56C23A-240F-9146-8628-47C45595B6D6}"/>
              </a:ext>
            </a:extLst>
          </p:cNvPr>
          <p:cNvSpPr/>
          <p:nvPr/>
        </p:nvSpPr>
        <p:spPr>
          <a:xfrm rot="5400000">
            <a:off x="2467451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6BCACD-3A58-354F-89A1-A006F23FECDF}"/>
              </a:ext>
            </a:extLst>
          </p:cNvPr>
          <p:cNvSpPr/>
          <p:nvPr/>
        </p:nvSpPr>
        <p:spPr>
          <a:xfrm rot="5400000">
            <a:off x="2467451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E2A70E-6314-374A-A991-2A8AD4486E22}"/>
              </a:ext>
            </a:extLst>
          </p:cNvPr>
          <p:cNvSpPr/>
          <p:nvPr/>
        </p:nvSpPr>
        <p:spPr>
          <a:xfrm>
            <a:off x="1762956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9C470C-95AA-DD41-BAED-6BC4E7FF24E8}"/>
              </a:ext>
            </a:extLst>
          </p:cNvPr>
          <p:cNvSpPr/>
          <p:nvPr/>
        </p:nvSpPr>
        <p:spPr>
          <a:xfrm>
            <a:off x="2117067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C14DE-1BC1-2E4B-B3D4-4508553E72BC}"/>
              </a:ext>
            </a:extLst>
          </p:cNvPr>
          <p:cNvSpPr/>
          <p:nvPr/>
        </p:nvSpPr>
        <p:spPr>
          <a:xfrm>
            <a:off x="2117066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B062C-C270-AB48-B25C-64E5FAFDEBC3}"/>
              </a:ext>
            </a:extLst>
          </p:cNvPr>
          <p:cNvSpPr/>
          <p:nvPr/>
        </p:nvSpPr>
        <p:spPr>
          <a:xfrm>
            <a:off x="1762956" y="3062063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88B55A-B0D2-FC48-8C51-49C7265B797E}"/>
              </a:ext>
            </a:extLst>
          </p:cNvPr>
          <p:cNvSpPr/>
          <p:nvPr/>
        </p:nvSpPr>
        <p:spPr>
          <a:xfrm>
            <a:off x="1778609" y="3412447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F069F8-03FA-5845-BD91-3775150DC726}"/>
              </a:ext>
            </a:extLst>
          </p:cNvPr>
          <p:cNvSpPr/>
          <p:nvPr/>
        </p:nvSpPr>
        <p:spPr>
          <a:xfrm>
            <a:off x="2467450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9BF1C4-7C74-E049-AC6A-07F639A57878}"/>
              </a:ext>
            </a:extLst>
          </p:cNvPr>
          <p:cNvSpPr/>
          <p:nvPr/>
        </p:nvSpPr>
        <p:spPr>
          <a:xfrm>
            <a:off x="2467450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3379ED-2136-8640-8352-A1612C899AD1}"/>
              </a:ext>
            </a:extLst>
          </p:cNvPr>
          <p:cNvSpPr/>
          <p:nvPr/>
        </p:nvSpPr>
        <p:spPr>
          <a:xfrm rot="5400000">
            <a:off x="2817835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A39C6-12A6-3647-963B-78ADA57565AD}"/>
              </a:ext>
            </a:extLst>
          </p:cNvPr>
          <p:cNvSpPr/>
          <p:nvPr/>
        </p:nvSpPr>
        <p:spPr>
          <a:xfrm rot="5400000">
            <a:off x="2817835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32AA54-0F8A-D74A-85B5-6341F169B6C8}"/>
              </a:ext>
            </a:extLst>
          </p:cNvPr>
          <p:cNvSpPr/>
          <p:nvPr/>
        </p:nvSpPr>
        <p:spPr>
          <a:xfrm>
            <a:off x="2817834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49CE59-B51F-E244-B5F9-EFB375AEF26C}"/>
              </a:ext>
            </a:extLst>
          </p:cNvPr>
          <p:cNvSpPr/>
          <p:nvPr/>
        </p:nvSpPr>
        <p:spPr>
          <a:xfrm>
            <a:off x="2817834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5DC35E-4518-0B4D-9FAC-D048ADFC3A5C}"/>
              </a:ext>
            </a:extLst>
          </p:cNvPr>
          <p:cNvSpPr>
            <a:spLocks noChangeAspect="1"/>
          </p:cNvSpPr>
          <p:nvPr/>
        </p:nvSpPr>
        <p:spPr>
          <a:xfrm>
            <a:off x="1748103" y="2342954"/>
            <a:ext cx="569858" cy="566821"/>
          </a:xfrm>
          <a:prstGeom prst="rect">
            <a:avLst/>
          </a:prstGeom>
          <a:solidFill>
            <a:srgbClr val="FF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392BAA-C1EF-4741-A69A-4A1FA0098F17}"/>
              </a:ext>
            </a:extLst>
          </p:cNvPr>
          <p:cNvSpPr>
            <a:spLocks noChangeAspect="1"/>
          </p:cNvSpPr>
          <p:nvPr/>
        </p:nvSpPr>
        <p:spPr>
          <a:xfrm>
            <a:off x="2448043" y="2342954"/>
            <a:ext cx="569858" cy="566821"/>
          </a:xfrm>
          <a:prstGeom prst="rect">
            <a:avLst/>
          </a:prstGeom>
          <a:solidFill>
            <a:srgbClr val="0070C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CCB6E9-6053-DA4E-8D27-62FD39CF6FBA}"/>
              </a:ext>
            </a:extLst>
          </p:cNvPr>
          <p:cNvSpPr>
            <a:spLocks noChangeAspect="1"/>
          </p:cNvSpPr>
          <p:nvPr/>
        </p:nvSpPr>
        <p:spPr>
          <a:xfrm>
            <a:off x="1751979" y="3043721"/>
            <a:ext cx="569858" cy="566821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FD2B4-97E2-E043-955E-B3E7CE5D8983}"/>
              </a:ext>
            </a:extLst>
          </p:cNvPr>
          <p:cNvSpPr>
            <a:spLocks noChangeAspect="1"/>
          </p:cNvSpPr>
          <p:nvPr/>
        </p:nvSpPr>
        <p:spPr>
          <a:xfrm>
            <a:off x="2448043" y="3043721"/>
            <a:ext cx="569858" cy="566821"/>
          </a:xfrm>
          <a:prstGeom prst="rect">
            <a:avLst/>
          </a:prstGeom>
          <a:solidFill>
            <a:srgbClr val="7030A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C0A5147-1B1E-0D47-8C68-D43E58F5432E}"/>
              </a:ext>
            </a:extLst>
          </p:cNvPr>
          <p:cNvSpPr/>
          <p:nvPr/>
        </p:nvSpPr>
        <p:spPr>
          <a:xfrm>
            <a:off x="3126836" y="2855321"/>
            <a:ext cx="626218" cy="2203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89527CFB-AF73-7842-84B4-61E300114BBB}"/>
              </a:ext>
            </a:extLst>
          </p:cNvPr>
          <p:cNvSpPr txBox="1">
            <a:spLocks/>
          </p:cNvSpPr>
          <p:nvPr/>
        </p:nvSpPr>
        <p:spPr>
          <a:xfrm>
            <a:off x="1138061" y="4649666"/>
            <a:ext cx="7325078" cy="803793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Separate correlated embedding calculations all derived from same total-system mean-field calculation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BF039D7-000E-A84E-ADA9-39A0A00572F8}"/>
              </a:ext>
            </a:extLst>
          </p:cNvPr>
          <p:cNvGrpSpPr/>
          <p:nvPr/>
        </p:nvGrpSpPr>
        <p:grpSpPr>
          <a:xfrm>
            <a:off x="1346137" y="5739672"/>
            <a:ext cx="6908926" cy="1213077"/>
            <a:chOff x="1346137" y="4695306"/>
            <a:chExt cx="6908926" cy="1448264"/>
          </a:xfrm>
        </p:grpSpPr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8DDAE4A0-CF71-174D-8484-C8D0AFB438F8}"/>
                </a:ext>
              </a:extLst>
            </p:cNvPr>
            <p:cNvSpPr txBox="1">
              <a:spLocks/>
            </p:cNvSpPr>
            <p:nvPr/>
          </p:nvSpPr>
          <p:spPr>
            <a:xfrm>
              <a:off x="1346137" y="4695306"/>
              <a:ext cx="6908926" cy="894597"/>
            </a:xfrm>
            <a:prstGeom prst="rect">
              <a:avLst/>
            </a:prstGeom>
            <a:ln w="28575" cmpd="sng">
              <a:solidFill>
                <a:schemeClr val="tx1"/>
              </a:solidFill>
            </a:ln>
          </p:spPr>
          <p:txBody>
            <a:bodyPr vert="horz" lIns="96661" tIns="48331" rIns="96661" bIns="48331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“Stitch” together embedding calculations through democratic partitioning of operators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F9B2D79-0052-F141-97F7-53D4ED51C08A}"/>
                    </a:ext>
                  </a:extLst>
                </p:cNvPr>
                <p:cNvSpPr txBox="1"/>
                <p:nvPr/>
              </p:nvSpPr>
              <p:spPr>
                <a:xfrm>
                  <a:off x="1875601" y="5782509"/>
                  <a:ext cx="5849998" cy="3610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F9B2D79-0052-F141-97F7-53D4ED51C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601" y="5782509"/>
                  <a:ext cx="5849998" cy="361061"/>
                </a:xfrm>
                <a:prstGeom prst="rect">
                  <a:avLst/>
                </a:prstGeom>
                <a:blipFill>
                  <a:blip r:embed="rId2"/>
                  <a:stretch>
                    <a:fillRect t="-6897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133B848B-1797-E33A-02E6-101B3CFCAEA2}"/>
              </a:ext>
            </a:extLst>
          </p:cNvPr>
          <p:cNvSpPr txBox="1">
            <a:spLocks/>
          </p:cNvSpPr>
          <p:nvPr/>
        </p:nvSpPr>
        <p:spPr>
          <a:xfrm>
            <a:off x="1492821" y="1150370"/>
            <a:ext cx="1968090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Mean-field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/>
              <p:nvPr/>
            </p:nvSpPr>
            <p:spPr>
              <a:xfrm>
                <a:off x="2208841" y="1787792"/>
                <a:ext cx="435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41" y="1787792"/>
                <a:ext cx="435632" cy="276999"/>
              </a:xfrm>
              <a:prstGeom prst="rect">
                <a:avLst/>
              </a:prstGeom>
              <a:blipFill>
                <a:blip r:embed="rId3"/>
                <a:stretch>
                  <a:fillRect l="-1111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3BBF5D9-7260-8C42-2082-7737020514C2}"/>
              </a:ext>
            </a:extLst>
          </p:cNvPr>
          <p:cNvGrpSpPr/>
          <p:nvPr/>
        </p:nvGrpSpPr>
        <p:grpSpPr>
          <a:xfrm>
            <a:off x="3861988" y="1628176"/>
            <a:ext cx="2263904" cy="566821"/>
            <a:chOff x="3861988" y="1628176"/>
            <a:chExt cx="2263904" cy="56682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D97FC3-C57B-5748-A134-84D218624B73}"/>
                </a:ext>
              </a:extLst>
            </p:cNvPr>
            <p:cNvGrpSpPr/>
            <p:nvPr/>
          </p:nvGrpSpPr>
          <p:grpSpPr>
            <a:xfrm>
              <a:off x="3861988" y="1628176"/>
              <a:ext cx="1585823" cy="566821"/>
              <a:chOff x="3066651" y="1334340"/>
              <a:chExt cx="1781238" cy="6366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4319145-C975-DE48-A73E-6E1095C436B0}"/>
                  </a:ext>
                </a:extLst>
              </p:cNvPr>
              <p:cNvSpPr/>
              <p:nvPr/>
            </p:nvSpPr>
            <p:spPr>
              <a:xfrm>
                <a:off x="308942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87FEB4-ADEE-B346-A996-5B388A9AA7B2}"/>
                  </a:ext>
                </a:extLst>
              </p:cNvPr>
              <p:cNvSpPr/>
              <p:nvPr/>
            </p:nvSpPr>
            <p:spPr>
              <a:xfrm>
                <a:off x="348298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3703C27-2D89-C644-A35C-8D371DBF328A}"/>
                  </a:ext>
                </a:extLst>
              </p:cNvPr>
              <p:cNvSpPr/>
              <p:nvPr/>
            </p:nvSpPr>
            <p:spPr>
              <a:xfrm>
                <a:off x="3482987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227B78F-174E-DD47-8313-A3665E285B4E}"/>
                  </a:ext>
                </a:extLst>
              </p:cNvPr>
              <p:cNvSpPr/>
              <p:nvPr/>
            </p:nvSpPr>
            <p:spPr>
              <a:xfrm rot="5400000">
                <a:off x="425336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547737D-5DEC-5D41-8A15-74A3DE8E55EC}"/>
                  </a:ext>
                </a:extLst>
              </p:cNvPr>
              <p:cNvSpPr/>
              <p:nvPr/>
            </p:nvSpPr>
            <p:spPr>
              <a:xfrm rot="5400000">
                <a:off x="425336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17A7A9-9255-B240-A31B-287A36E342A9}"/>
                  </a:ext>
                </a:extLst>
              </p:cNvPr>
              <p:cNvSpPr/>
              <p:nvPr/>
            </p:nvSpPr>
            <p:spPr>
              <a:xfrm>
                <a:off x="3085240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04471C5-6904-0A4F-9885-4C7BDAB3573C}"/>
                  </a:ext>
                </a:extLst>
              </p:cNvPr>
              <p:cNvSpPr/>
              <p:nvPr/>
            </p:nvSpPr>
            <p:spPr>
              <a:xfrm rot="5400000">
                <a:off x="464692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4D9ED8-ADEE-E94D-A17D-2E646D87CA0F}"/>
                  </a:ext>
                </a:extLst>
              </p:cNvPr>
              <p:cNvSpPr/>
              <p:nvPr/>
            </p:nvSpPr>
            <p:spPr>
              <a:xfrm rot="5400000">
                <a:off x="464692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3F07FE7-3A0B-AC49-906E-26A0C7C964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1334340"/>
                <a:ext cx="640080" cy="63666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98E4E8-86AE-FF42-AC50-402BFD9AE00D}"/>
                  </a:ext>
                </a:extLst>
              </p:cNvPr>
              <p:cNvSpPr txBox="1"/>
              <p:nvPr/>
            </p:nvSpPr>
            <p:spPr>
              <a:xfrm>
                <a:off x="3829089" y="1455425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/>
                <p:nvPr/>
              </p:nvSpPr>
              <p:spPr>
                <a:xfrm>
                  <a:off x="5630179" y="1743441"/>
                  <a:ext cx="495713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179" y="1743441"/>
                  <a:ext cx="49571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500" t="-168182" r="-5750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46D26A-33B2-363D-1DE5-4253CD0A35FC}"/>
              </a:ext>
            </a:extLst>
          </p:cNvPr>
          <p:cNvGrpSpPr/>
          <p:nvPr/>
        </p:nvGrpSpPr>
        <p:grpSpPr>
          <a:xfrm>
            <a:off x="3861988" y="2336081"/>
            <a:ext cx="2266115" cy="566821"/>
            <a:chOff x="3861988" y="2336081"/>
            <a:chExt cx="2266115" cy="56682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A6E933-66CE-274B-88CD-DACF0CEFBA8D}"/>
                </a:ext>
              </a:extLst>
            </p:cNvPr>
            <p:cNvGrpSpPr/>
            <p:nvPr/>
          </p:nvGrpSpPr>
          <p:grpSpPr>
            <a:xfrm>
              <a:off x="3861988" y="2336081"/>
              <a:ext cx="1585823" cy="566821"/>
              <a:chOff x="3066651" y="2129478"/>
              <a:chExt cx="1781238" cy="63666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C236762-9B24-CE49-AA75-C76680F4D6C0}"/>
                  </a:ext>
                </a:extLst>
              </p:cNvPr>
              <p:cNvSpPr/>
              <p:nvPr/>
            </p:nvSpPr>
            <p:spPr>
              <a:xfrm>
                <a:off x="308942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73FF57-CCB0-A743-924C-DBD2D79EC313}"/>
                  </a:ext>
                </a:extLst>
              </p:cNvPr>
              <p:cNvSpPr/>
              <p:nvPr/>
            </p:nvSpPr>
            <p:spPr>
              <a:xfrm>
                <a:off x="348298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0F65950-42BA-5447-BA04-659ADC9E33D5}"/>
                  </a:ext>
                </a:extLst>
              </p:cNvPr>
              <p:cNvSpPr/>
              <p:nvPr/>
            </p:nvSpPr>
            <p:spPr>
              <a:xfrm>
                <a:off x="3482987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823C78D-E1B4-FF44-BC79-EB8D1F109673}"/>
                  </a:ext>
                </a:extLst>
              </p:cNvPr>
              <p:cNvSpPr/>
              <p:nvPr/>
            </p:nvSpPr>
            <p:spPr>
              <a:xfrm rot="5400000">
                <a:off x="425336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BF2789-C11C-C446-9978-DE02AEA142CC}"/>
                  </a:ext>
                </a:extLst>
              </p:cNvPr>
              <p:cNvSpPr/>
              <p:nvPr/>
            </p:nvSpPr>
            <p:spPr>
              <a:xfrm rot="5400000">
                <a:off x="425336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B254B0D-A93D-5842-A2A0-C8DEE5A864D1}"/>
                  </a:ext>
                </a:extLst>
              </p:cNvPr>
              <p:cNvSpPr/>
              <p:nvPr/>
            </p:nvSpPr>
            <p:spPr>
              <a:xfrm>
                <a:off x="3085240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3B59B00-4B12-CB46-9271-B6CFDF27123F}"/>
                  </a:ext>
                </a:extLst>
              </p:cNvPr>
              <p:cNvSpPr/>
              <p:nvPr/>
            </p:nvSpPr>
            <p:spPr>
              <a:xfrm rot="5400000">
                <a:off x="464692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577D4D7-ECAC-384B-825B-3805308D3350}"/>
                  </a:ext>
                </a:extLst>
              </p:cNvPr>
              <p:cNvSpPr/>
              <p:nvPr/>
            </p:nvSpPr>
            <p:spPr>
              <a:xfrm rot="5400000">
                <a:off x="464692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C0A73ED-AF6A-6446-BD82-35192BBBAB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129478"/>
                <a:ext cx="640080" cy="636668"/>
              </a:xfrm>
              <a:prstGeom prst="rect">
                <a:avLst/>
              </a:prstGeom>
              <a:solidFill>
                <a:srgbClr val="0070C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E478E7-6243-754F-A676-453C0344E81D}"/>
                  </a:ext>
                </a:extLst>
              </p:cNvPr>
              <p:cNvSpPr txBox="1"/>
              <p:nvPr/>
            </p:nvSpPr>
            <p:spPr>
              <a:xfrm>
                <a:off x="3829089" y="2250563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/>
                <p:nvPr/>
              </p:nvSpPr>
              <p:spPr>
                <a:xfrm>
                  <a:off x="5627966" y="2429830"/>
                  <a:ext cx="500137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966" y="2429830"/>
                  <a:ext cx="50013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7500" t="-160870" r="-57500" b="-2304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286D2C3-6D6F-8587-2D6A-D10EFD898011}"/>
              </a:ext>
            </a:extLst>
          </p:cNvPr>
          <p:cNvGrpSpPr/>
          <p:nvPr/>
        </p:nvGrpSpPr>
        <p:grpSpPr>
          <a:xfrm>
            <a:off x="3861988" y="3043987"/>
            <a:ext cx="2263904" cy="566821"/>
            <a:chOff x="3861988" y="3043987"/>
            <a:chExt cx="2263904" cy="56682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6C7EEB-308C-5C40-8C99-EA34AF004F2F}"/>
                </a:ext>
              </a:extLst>
            </p:cNvPr>
            <p:cNvGrpSpPr/>
            <p:nvPr/>
          </p:nvGrpSpPr>
          <p:grpSpPr>
            <a:xfrm>
              <a:off x="3861988" y="3043987"/>
              <a:ext cx="1585823" cy="566821"/>
              <a:chOff x="3066651" y="2924616"/>
              <a:chExt cx="1781238" cy="63666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E99F625-171D-0E4F-99E8-B20EE89C514A}"/>
                  </a:ext>
                </a:extLst>
              </p:cNvPr>
              <p:cNvSpPr/>
              <p:nvPr/>
            </p:nvSpPr>
            <p:spPr>
              <a:xfrm>
                <a:off x="308942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FC6C1E-E8C1-564E-8F86-D466CEAB782D}"/>
                  </a:ext>
                </a:extLst>
              </p:cNvPr>
              <p:cNvSpPr/>
              <p:nvPr/>
            </p:nvSpPr>
            <p:spPr>
              <a:xfrm>
                <a:off x="348298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46F5188-E41C-054E-B54D-B89BE1C84D1C}"/>
                  </a:ext>
                </a:extLst>
              </p:cNvPr>
              <p:cNvSpPr/>
              <p:nvPr/>
            </p:nvSpPr>
            <p:spPr>
              <a:xfrm>
                <a:off x="3482987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939A723-449A-6D4A-86D0-7977C4EF5CA6}"/>
                  </a:ext>
                </a:extLst>
              </p:cNvPr>
              <p:cNvSpPr/>
              <p:nvPr/>
            </p:nvSpPr>
            <p:spPr>
              <a:xfrm rot="5400000">
                <a:off x="425336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08F6042-B752-D74D-B640-2FAD0D7223A9}"/>
                  </a:ext>
                </a:extLst>
              </p:cNvPr>
              <p:cNvSpPr/>
              <p:nvPr/>
            </p:nvSpPr>
            <p:spPr>
              <a:xfrm rot="5400000">
                <a:off x="425336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081504F-9A8D-7E41-9C53-A90910835C37}"/>
                  </a:ext>
                </a:extLst>
              </p:cNvPr>
              <p:cNvSpPr/>
              <p:nvPr/>
            </p:nvSpPr>
            <p:spPr>
              <a:xfrm>
                <a:off x="3085240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E0671B0-3E23-874D-ADFD-EF157EB9EC0F}"/>
                  </a:ext>
                </a:extLst>
              </p:cNvPr>
              <p:cNvSpPr/>
              <p:nvPr/>
            </p:nvSpPr>
            <p:spPr>
              <a:xfrm rot="5400000">
                <a:off x="464692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C7CFBFC-CA7E-1C42-AAA7-29B395D3EC50}"/>
                  </a:ext>
                </a:extLst>
              </p:cNvPr>
              <p:cNvSpPr/>
              <p:nvPr/>
            </p:nvSpPr>
            <p:spPr>
              <a:xfrm rot="5400000">
                <a:off x="464692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285EBB6-5EB8-A742-9523-8CA7AFE092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924616"/>
                <a:ext cx="640080" cy="636668"/>
              </a:xfrm>
              <a:prstGeom prst="rect">
                <a:avLst/>
              </a:prstGeom>
              <a:solidFill>
                <a:srgbClr val="00B05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04130B-769C-F049-93CB-94A237D06400}"/>
                  </a:ext>
                </a:extLst>
              </p:cNvPr>
              <p:cNvSpPr txBox="1"/>
              <p:nvPr/>
            </p:nvSpPr>
            <p:spPr>
              <a:xfrm>
                <a:off x="3829089" y="3045701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/>
                <p:nvPr/>
              </p:nvSpPr>
              <p:spPr>
                <a:xfrm>
                  <a:off x="5634091" y="3149723"/>
                  <a:ext cx="49180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091" y="3149723"/>
                  <a:ext cx="49180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000" t="-168182" r="-5750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18952F-C72E-E9D4-6A99-4D84DEA72640}"/>
              </a:ext>
            </a:extLst>
          </p:cNvPr>
          <p:cNvGrpSpPr/>
          <p:nvPr/>
        </p:nvGrpSpPr>
        <p:grpSpPr>
          <a:xfrm>
            <a:off x="3861988" y="3751892"/>
            <a:ext cx="2269128" cy="566821"/>
            <a:chOff x="3861988" y="3751892"/>
            <a:chExt cx="2269128" cy="56682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21B6C5-50A6-704B-B8F1-321EE73CA9D0}"/>
                </a:ext>
              </a:extLst>
            </p:cNvPr>
            <p:cNvGrpSpPr/>
            <p:nvPr/>
          </p:nvGrpSpPr>
          <p:grpSpPr>
            <a:xfrm>
              <a:off x="3861988" y="3751892"/>
              <a:ext cx="1585823" cy="566821"/>
              <a:chOff x="3066651" y="3719754"/>
              <a:chExt cx="1781238" cy="636668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C0CAE02-5676-964F-84C4-C69F54672018}"/>
                  </a:ext>
                </a:extLst>
              </p:cNvPr>
              <p:cNvSpPr/>
              <p:nvPr/>
            </p:nvSpPr>
            <p:spPr>
              <a:xfrm>
                <a:off x="308942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6E0DF4A-010C-9641-B2A4-2026D3E8D9B0}"/>
                  </a:ext>
                </a:extLst>
              </p:cNvPr>
              <p:cNvSpPr/>
              <p:nvPr/>
            </p:nvSpPr>
            <p:spPr>
              <a:xfrm>
                <a:off x="348298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E518DEA-F4BA-9249-AAB8-B04C3930F510}"/>
                  </a:ext>
                </a:extLst>
              </p:cNvPr>
              <p:cNvSpPr/>
              <p:nvPr/>
            </p:nvSpPr>
            <p:spPr>
              <a:xfrm>
                <a:off x="3482987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06B7F77-C4F0-C74E-835D-37FBB5EE126B}"/>
                  </a:ext>
                </a:extLst>
              </p:cNvPr>
              <p:cNvSpPr/>
              <p:nvPr/>
            </p:nvSpPr>
            <p:spPr>
              <a:xfrm rot="5400000">
                <a:off x="425336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EEB86DD-7464-A049-AB70-78461C954A1B}"/>
                  </a:ext>
                </a:extLst>
              </p:cNvPr>
              <p:cNvSpPr/>
              <p:nvPr/>
            </p:nvSpPr>
            <p:spPr>
              <a:xfrm rot="5400000">
                <a:off x="425336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C4DC369-AD28-0941-9C56-D3DFF4D05890}"/>
                  </a:ext>
                </a:extLst>
              </p:cNvPr>
              <p:cNvSpPr/>
              <p:nvPr/>
            </p:nvSpPr>
            <p:spPr>
              <a:xfrm>
                <a:off x="3085240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AF5271-4082-2046-91A9-25D874C074D9}"/>
                  </a:ext>
                </a:extLst>
              </p:cNvPr>
              <p:cNvSpPr/>
              <p:nvPr/>
            </p:nvSpPr>
            <p:spPr>
              <a:xfrm rot="5400000">
                <a:off x="464692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218A1EA-11A0-0543-B06E-040964B332E7}"/>
                  </a:ext>
                </a:extLst>
              </p:cNvPr>
              <p:cNvSpPr/>
              <p:nvPr/>
            </p:nvSpPr>
            <p:spPr>
              <a:xfrm rot="5400000">
                <a:off x="464692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36DB513-7C63-C541-BD36-5B4A0006E7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3719754"/>
                <a:ext cx="640080" cy="636668"/>
              </a:xfrm>
              <a:prstGeom prst="rect">
                <a:avLst/>
              </a:prstGeom>
              <a:solidFill>
                <a:srgbClr val="7030A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3BF0756-7F9B-8842-8BBC-01F880432019}"/>
                  </a:ext>
                </a:extLst>
              </p:cNvPr>
              <p:cNvSpPr txBox="1"/>
              <p:nvPr/>
            </p:nvSpPr>
            <p:spPr>
              <a:xfrm>
                <a:off x="3829089" y="3840839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/>
                <p:nvPr/>
              </p:nvSpPr>
              <p:spPr>
                <a:xfrm>
                  <a:off x="5624952" y="3819030"/>
                  <a:ext cx="50616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952" y="3819030"/>
                  <a:ext cx="50616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500" t="-160870" r="-60000" b="-2347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7277D844-F9F6-1876-7B5A-55EE7DA71BCC}"/>
              </a:ext>
            </a:extLst>
          </p:cNvPr>
          <p:cNvSpPr txBox="1">
            <a:spLocks/>
          </p:cNvSpPr>
          <p:nvPr/>
        </p:nvSpPr>
        <p:spPr>
          <a:xfrm>
            <a:off x="4431846" y="1108097"/>
            <a:ext cx="1470934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Correlated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23B789A-E703-8216-7391-90E99FFFF7B6}"/>
              </a:ext>
            </a:extLst>
          </p:cNvPr>
          <p:cNvGrpSpPr/>
          <p:nvPr/>
        </p:nvGrpSpPr>
        <p:grpSpPr>
          <a:xfrm>
            <a:off x="6125892" y="1529508"/>
            <a:ext cx="870370" cy="2871216"/>
            <a:chOff x="6125892" y="1529508"/>
            <a:chExt cx="870370" cy="287121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6B9537-2A8F-C6BE-23D4-A212E4A0A7BF}"/>
                </a:ext>
              </a:extLst>
            </p:cNvPr>
            <p:cNvCxnSpPr/>
            <p:nvPr/>
          </p:nvCxnSpPr>
          <p:spPr>
            <a:xfrm>
              <a:off x="6125892" y="1538935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C99613A-43FE-48FD-D192-1A9AC95E85A2}"/>
                </a:ext>
              </a:extLst>
            </p:cNvPr>
            <p:cNvCxnSpPr/>
            <p:nvPr/>
          </p:nvCxnSpPr>
          <p:spPr>
            <a:xfrm>
              <a:off x="6125892" y="4399657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7944C8-E50D-08CA-BC8E-B49EAB3FD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9433" y="1529508"/>
              <a:ext cx="2217" cy="2871216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1B647C1-BF5C-D2C1-252F-3B0102CFCD2E}"/>
                </a:ext>
              </a:extLst>
            </p:cNvPr>
            <p:cNvCxnSpPr/>
            <p:nvPr/>
          </p:nvCxnSpPr>
          <p:spPr>
            <a:xfrm>
              <a:off x="6561077" y="2913712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/>
              <p:nvPr/>
            </p:nvSpPr>
            <p:spPr>
              <a:xfrm>
                <a:off x="7084736" y="2704806"/>
                <a:ext cx="54149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𝑔𝑙𝑜𝑏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36" y="2704806"/>
                <a:ext cx="541495" cy="299569"/>
              </a:xfrm>
              <a:prstGeom prst="rect">
                <a:avLst/>
              </a:prstGeom>
              <a:blipFill>
                <a:blip r:embed="rId8"/>
                <a:stretch>
                  <a:fillRect l="-9091" r="-454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7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4" grpId="0" animBg="1"/>
      <p:bldP spid="31" grpId="0" animBg="1"/>
      <p:bldP spid="65" grpId="0" animBg="1"/>
      <p:bldP spid="78" grpId="0"/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4190-7534-944F-91ED-9435C280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Multi-Fragment Extension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DAE2E5-9790-E640-AFC2-9E1E14CD026C}"/>
              </a:ext>
            </a:extLst>
          </p:cNvPr>
          <p:cNvSpPr/>
          <p:nvPr/>
        </p:nvSpPr>
        <p:spPr>
          <a:xfrm>
            <a:off x="1766684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EB6615-DD49-784C-9D42-86DEECB0FBCF}"/>
              </a:ext>
            </a:extLst>
          </p:cNvPr>
          <p:cNvSpPr/>
          <p:nvPr/>
        </p:nvSpPr>
        <p:spPr>
          <a:xfrm>
            <a:off x="2117068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8F396-6EAC-A34D-B8FA-1A320C887E8A}"/>
              </a:ext>
            </a:extLst>
          </p:cNvPr>
          <p:cNvSpPr/>
          <p:nvPr/>
        </p:nvSpPr>
        <p:spPr>
          <a:xfrm>
            <a:off x="2117067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56C23A-240F-9146-8628-47C45595B6D6}"/>
              </a:ext>
            </a:extLst>
          </p:cNvPr>
          <p:cNvSpPr/>
          <p:nvPr/>
        </p:nvSpPr>
        <p:spPr>
          <a:xfrm rot="5400000">
            <a:off x="2467451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6BCACD-3A58-354F-89A1-A006F23FECDF}"/>
              </a:ext>
            </a:extLst>
          </p:cNvPr>
          <p:cNvSpPr/>
          <p:nvPr/>
        </p:nvSpPr>
        <p:spPr>
          <a:xfrm rot="5400000">
            <a:off x="2467451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E2A70E-6314-374A-A991-2A8AD4486E22}"/>
              </a:ext>
            </a:extLst>
          </p:cNvPr>
          <p:cNvSpPr/>
          <p:nvPr/>
        </p:nvSpPr>
        <p:spPr>
          <a:xfrm>
            <a:off x="1762956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9C470C-95AA-DD41-BAED-6BC4E7FF24E8}"/>
              </a:ext>
            </a:extLst>
          </p:cNvPr>
          <p:cNvSpPr/>
          <p:nvPr/>
        </p:nvSpPr>
        <p:spPr>
          <a:xfrm>
            <a:off x="2117067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C14DE-1BC1-2E4B-B3D4-4508553E72BC}"/>
              </a:ext>
            </a:extLst>
          </p:cNvPr>
          <p:cNvSpPr/>
          <p:nvPr/>
        </p:nvSpPr>
        <p:spPr>
          <a:xfrm>
            <a:off x="2117066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B062C-C270-AB48-B25C-64E5FAFDEBC3}"/>
              </a:ext>
            </a:extLst>
          </p:cNvPr>
          <p:cNvSpPr/>
          <p:nvPr/>
        </p:nvSpPr>
        <p:spPr>
          <a:xfrm>
            <a:off x="1762956" y="3062063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88B55A-B0D2-FC48-8C51-49C7265B797E}"/>
              </a:ext>
            </a:extLst>
          </p:cNvPr>
          <p:cNvSpPr/>
          <p:nvPr/>
        </p:nvSpPr>
        <p:spPr>
          <a:xfrm>
            <a:off x="1778609" y="3412447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F069F8-03FA-5845-BD91-3775150DC726}"/>
              </a:ext>
            </a:extLst>
          </p:cNvPr>
          <p:cNvSpPr/>
          <p:nvPr/>
        </p:nvSpPr>
        <p:spPr>
          <a:xfrm>
            <a:off x="2467450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9BF1C4-7C74-E049-AC6A-07F639A57878}"/>
              </a:ext>
            </a:extLst>
          </p:cNvPr>
          <p:cNvSpPr/>
          <p:nvPr/>
        </p:nvSpPr>
        <p:spPr>
          <a:xfrm>
            <a:off x="2467450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3379ED-2136-8640-8352-A1612C899AD1}"/>
              </a:ext>
            </a:extLst>
          </p:cNvPr>
          <p:cNvSpPr/>
          <p:nvPr/>
        </p:nvSpPr>
        <p:spPr>
          <a:xfrm rot="5400000">
            <a:off x="2817835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A39C6-12A6-3647-963B-78ADA57565AD}"/>
              </a:ext>
            </a:extLst>
          </p:cNvPr>
          <p:cNvSpPr/>
          <p:nvPr/>
        </p:nvSpPr>
        <p:spPr>
          <a:xfrm rot="5400000">
            <a:off x="2817835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32AA54-0F8A-D74A-85B5-6341F169B6C8}"/>
              </a:ext>
            </a:extLst>
          </p:cNvPr>
          <p:cNvSpPr/>
          <p:nvPr/>
        </p:nvSpPr>
        <p:spPr>
          <a:xfrm>
            <a:off x="2817834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49CE59-B51F-E244-B5F9-EFB375AEF26C}"/>
              </a:ext>
            </a:extLst>
          </p:cNvPr>
          <p:cNvSpPr/>
          <p:nvPr/>
        </p:nvSpPr>
        <p:spPr>
          <a:xfrm>
            <a:off x="2817834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5DC35E-4518-0B4D-9FAC-D048ADFC3A5C}"/>
              </a:ext>
            </a:extLst>
          </p:cNvPr>
          <p:cNvSpPr>
            <a:spLocks noChangeAspect="1"/>
          </p:cNvSpPr>
          <p:nvPr/>
        </p:nvSpPr>
        <p:spPr>
          <a:xfrm>
            <a:off x="1748103" y="2342954"/>
            <a:ext cx="569858" cy="566821"/>
          </a:xfrm>
          <a:prstGeom prst="rect">
            <a:avLst/>
          </a:prstGeom>
          <a:solidFill>
            <a:srgbClr val="FF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392BAA-C1EF-4741-A69A-4A1FA0098F17}"/>
              </a:ext>
            </a:extLst>
          </p:cNvPr>
          <p:cNvSpPr>
            <a:spLocks noChangeAspect="1"/>
          </p:cNvSpPr>
          <p:nvPr/>
        </p:nvSpPr>
        <p:spPr>
          <a:xfrm>
            <a:off x="2448043" y="2342954"/>
            <a:ext cx="569858" cy="566821"/>
          </a:xfrm>
          <a:prstGeom prst="rect">
            <a:avLst/>
          </a:prstGeom>
          <a:solidFill>
            <a:srgbClr val="0070C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CCB6E9-6053-DA4E-8D27-62FD39CF6FBA}"/>
              </a:ext>
            </a:extLst>
          </p:cNvPr>
          <p:cNvSpPr>
            <a:spLocks noChangeAspect="1"/>
          </p:cNvSpPr>
          <p:nvPr/>
        </p:nvSpPr>
        <p:spPr>
          <a:xfrm>
            <a:off x="1751979" y="3043721"/>
            <a:ext cx="569858" cy="566821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FD2B4-97E2-E043-955E-B3E7CE5D8983}"/>
              </a:ext>
            </a:extLst>
          </p:cNvPr>
          <p:cNvSpPr>
            <a:spLocks noChangeAspect="1"/>
          </p:cNvSpPr>
          <p:nvPr/>
        </p:nvSpPr>
        <p:spPr>
          <a:xfrm>
            <a:off x="2448043" y="3043721"/>
            <a:ext cx="569858" cy="566821"/>
          </a:xfrm>
          <a:prstGeom prst="rect">
            <a:avLst/>
          </a:prstGeom>
          <a:solidFill>
            <a:srgbClr val="7030A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C0A5147-1B1E-0D47-8C68-D43E58F5432E}"/>
              </a:ext>
            </a:extLst>
          </p:cNvPr>
          <p:cNvSpPr/>
          <p:nvPr/>
        </p:nvSpPr>
        <p:spPr>
          <a:xfrm>
            <a:off x="3126836" y="2855321"/>
            <a:ext cx="626218" cy="2203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133B848B-1797-E33A-02E6-101B3CFCAEA2}"/>
              </a:ext>
            </a:extLst>
          </p:cNvPr>
          <p:cNvSpPr txBox="1">
            <a:spLocks/>
          </p:cNvSpPr>
          <p:nvPr/>
        </p:nvSpPr>
        <p:spPr>
          <a:xfrm>
            <a:off x="1492821" y="1150370"/>
            <a:ext cx="1968090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Mean-field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/>
              <p:nvPr/>
            </p:nvSpPr>
            <p:spPr>
              <a:xfrm>
                <a:off x="2208841" y="1787792"/>
                <a:ext cx="435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41" y="1787792"/>
                <a:ext cx="435632" cy="276999"/>
              </a:xfrm>
              <a:prstGeom prst="rect">
                <a:avLst/>
              </a:prstGeom>
              <a:blipFill>
                <a:blip r:embed="rId2"/>
                <a:stretch>
                  <a:fillRect l="-1111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3BBF5D9-7260-8C42-2082-7737020514C2}"/>
              </a:ext>
            </a:extLst>
          </p:cNvPr>
          <p:cNvGrpSpPr/>
          <p:nvPr/>
        </p:nvGrpSpPr>
        <p:grpSpPr>
          <a:xfrm>
            <a:off x="3861988" y="1628176"/>
            <a:ext cx="2263904" cy="566821"/>
            <a:chOff x="3861988" y="1628176"/>
            <a:chExt cx="2263904" cy="56682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D97FC3-C57B-5748-A134-84D218624B73}"/>
                </a:ext>
              </a:extLst>
            </p:cNvPr>
            <p:cNvGrpSpPr/>
            <p:nvPr/>
          </p:nvGrpSpPr>
          <p:grpSpPr>
            <a:xfrm>
              <a:off x="3861988" y="1628176"/>
              <a:ext cx="1585823" cy="566821"/>
              <a:chOff x="3066651" y="1334340"/>
              <a:chExt cx="1781238" cy="6366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4319145-C975-DE48-A73E-6E1095C436B0}"/>
                  </a:ext>
                </a:extLst>
              </p:cNvPr>
              <p:cNvSpPr/>
              <p:nvPr/>
            </p:nvSpPr>
            <p:spPr>
              <a:xfrm>
                <a:off x="308942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87FEB4-ADEE-B346-A996-5B388A9AA7B2}"/>
                  </a:ext>
                </a:extLst>
              </p:cNvPr>
              <p:cNvSpPr/>
              <p:nvPr/>
            </p:nvSpPr>
            <p:spPr>
              <a:xfrm>
                <a:off x="348298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3703C27-2D89-C644-A35C-8D371DBF328A}"/>
                  </a:ext>
                </a:extLst>
              </p:cNvPr>
              <p:cNvSpPr/>
              <p:nvPr/>
            </p:nvSpPr>
            <p:spPr>
              <a:xfrm>
                <a:off x="3482987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227B78F-174E-DD47-8313-A3665E285B4E}"/>
                  </a:ext>
                </a:extLst>
              </p:cNvPr>
              <p:cNvSpPr/>
              <p:nvPr/>
            </p:nvSpPr>
            <p:spPr>
              <a:xfrm rot="5400000">
                <a:off x="425336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547737D-5DEC-5D41-8A15-74A3DE8E55EC}"/>
                  </a:ext>
                </a:extLst>
              </p:cNvPr>
              <p:cNvSpPr/>
              <p:nvPr/>
            </p:nvSpPr>
            <p:spPr>
              <a:xfrm rot="5400000">
                <a:off x="425336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17A7A9-9255-B240-A31B-287A36E342A9}"/>
                  </a:ext>
                </a:extLst>
              </p:cNvPr>
              <p:cNvSpPr/>
              <p:nvPr/>
            </p:nvSpPr>
            <p:spPr>
              <a:xfrm>
                <a:off x="3085240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04471C5-6904-0A4F-9885-4C7BDAB3573C}"/>
                  </a:ext>
                </a:extLst>
              </p:cNvPr>
              <p:cNvSpPr/>
              <p:nvPr/>
            </p:nvSpPr>
            <p:spPr>
              <a:xfrm rot="5400000">
                <a:off x="464692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4D9ED8-ADEE-E94D-A17D-2E646D87CA0F}"/>
                  </a:ext>
                </a:extLst>
              </p:cNvPr>
              <p:cNvSpPr/>
              <p:nvPr/>
            </p:nvSpPr>
            <p:spPr>
              <a:xfrm rot="5400000">
                <a:off x="464692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3F07FE7-3A0B-AC49-906E-26A0C7C964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1334340"/>
                <a:ext cx="640080" cy="63666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98E4E8-86AE-FF42-AC50-402BFD9AE00D}"/>
                  </a:ext>
                </a:extLst>
              </p:cNvPr>
              <p:cNvSpPr txBox="1"/>
              <p:nvPr/>
            </p:nvSpPr>
            <p:spPr>
              <a:xfrm>
                <a:off x="3829089" y="1455425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/>
                <p:nvPr/>
              </p:nvSpPr>
              <p:spPr>
                <a:xfrm>
                  <a:off x="5630179" y="1743441"/>
                  <a:ext cx="495713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179" y="1743441"/>
                  <a:ext cx="49571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500" t="-168182" r="-5750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46D26A-33B2-363D-1DE5-4253CD0A35FC}"/>
              </a:ext>
            </a:extLst>
          </p:cNvPr>
          <p:cNvGrpSpPr/>
          <p:nvPr/>
        </p:nvGrpSpPr>
        <p:grpSpPr>
          <a:xfrm>
            <a:off x="3861988" y="2336081"/>
            <a:ext cx="2266115" cy="566821"/>
            <a:chOff x="3861988" y="2336081"/>
            <a:chExt cx="2266115" cy="56682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A6E933-66CE-274B-88CD-DACF0CEFBA8D}"/>
                </a:ext>
              </a:extLst>
            </p:cNvPr>
            <p:cNvGrpSpPr/>
            <p:nvPr/>
          </p:nvGrpSpPr>
          <p:grpSpPr>
            <a:xfrm>
              <a:off x="3861988" y="2336081"/>
              <a:ext cx="1585823" cy="566821"/>
              <a:chOff x="3066651" y="2129478"/>
              <a:chExt cx="1781238" cy="63666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C236762-9B24-CE49-AA75-C76680F4D6C0}"/>
                  </a:ext>
                </a:extLst>
              </p:cNvPr>
              <p:cNvSpPr/>
              <p:nvPr/>
            </p:nvSpPr>
            <p:spPr>
              <a:xfrm>
                <a:off x="308942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73FF57-CCB0-A743-924C-DBD2D79EC313}"/>
                  </a:ext>
                </a:extLst>
              </p:cNvPr>
              <p:cNvSpPr/>
              <p:nvPr/>
            </p:nvSpPr>
            <p:spPr>
              <a:xfrm>
                <a:off x="348298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0F65950-42BA-5447-BA04-659ADC9E33D5}"/>
                  </a:ext>
                </a:extLst>
              </p:cNvPr>
              <p:cNvSpPr/>
              <p:nvPr/>
            </p:nvSpPr>
            <p:spPr>
              <a:xfrm>
                <a:off x="3482987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823C78D-E1B4-FF44-BC79-EB8D1F109673}"/>
                  </a:ext>
                </a:extLst>
              </p:cNvPr>
              <p:cNvSpPr/>
              <p:nvPr/>
            </p:nvSpPr>
            <p:spPr>
              <a:xfrm rot="5400000">
                <a:off x="425336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BF2789-C11C-C446-9978-DE02AEA142CC}"/>
                  </a:ext>
                </a:extLst>
              </p:cNvPr>
              <p:cNvSpPr/>
              <p:nvPr/>
            </p:nvSpPr>
            <p:spPr>
              <a:xfrm rot="5400000">
                <a:off x="425336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B254B0D-A93D-5842-A2A0-C8DEE5A864D1}"/>
                  </a:ext>
                </a:extLst>
              </p:cNvPr>
              <p:cNvSpPr/>
              <p:nvPr/>
            </p:nvSpPr>
            <p:spPr>
              <a:xfrm>
                <a:off x="3085240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3B59B00-4B12-CB46-9271-B6CFDF27123F}"/>
                  </a:ext>
                </a:extLst>
              </p:cNvPr>
              <p:cNvSpPr/>
              <p:nvPr/>
            </p:nvSpPr>
            <p:spPr>
              <a:xfrm rot="5400000">
                <a:off x="464692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577D4D7-ECAC-384B-825B-3805308D3350}"/>
                  </a:ext>
                </a:extLst>
              </p:cNvPr>
              <p:cNvSpPr/>
              <p:nvPr/>
            </p:nvSpPr>
            <p:spPr>
              <a:xfrm rot="5400000">
                <a:off x="464692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C0A73ED-AF6A-6446-BD82-35192BBBAB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129478"/>
                <a:ext cx="640080" cy="636668"/>
              </a:xfrm>
              <a:prstGeom prst="rect">
                <a:avLst/>
              </a:prstGeom>
              <a:solidFill>
                <a:srgbClr val="0070C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E478E7-6243-754F-A676-453C0344E81D}"/>
                  </a:ext>
                </a:extLst>
              </p:cNvPr>
              <p:cNvSpPr txBox="1"/>
              <p:nvPr/>
            </p:nvSpPr>
            <p:spPr>
              <a:xfrm>
                <a:off x="3829089" y="2250563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/>
                <p:nvPr/>
              </p:nvSpPr>
              <p:spPr>
                <a:xfrm>
                  <a:off x="5627966" y="2429830"/>
                  <a:ext cx="500137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966" y="2429830"/>
                  <a:ext cx="50013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500" t="-160870" r="-57500" b="-2304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286D2C3-6D6F-8587-2D6A-D10EFD898011}"/>
              </a:ext>
            </a:extLst>
          </p:cNvPr>
          <p:cNvGrpSpPr/>
          <p:nvPr/>
        </p:nvGrpSpPr>
        <p:grpSpPr>
          <a:xfrm>
            <a:off x="3861988" y="3043987"/>
            <a:ext cx="2263904" cy="566821"/>
            <a:chOff x="3861988" y="3043987"/>
            <a:chExt cx="2263904" cy="56682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6C7EEB-308C-5C40-8C99-EA34AF004F2F}"/>
                </a:ext>
              </a:extLst>
            </p:cNvPr>
            <p:cNvGrpSpPr/>
            <p:nvPr/>
          </p:nvGrpSpPr>
          <p:grpSpPr>
            <a:xfrm>
              <a:off x="3861988" y="3043987"/>
              <a:ext cx="1585823" cy="566821"/>
              <a:chOff x="3066651" y="2924616"/>
              <a:chExt cx="1781238" cy="63666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E99F625-171D-0E4F-99E8-B20EE89C514A}"/>
                  </a:ext>
                </a:extLst>
              </p:cNvPr>
              <p:cNvSpPr/>
              <p:nvPr/>
            </p:nvSpPr>
            <p:spPr>
              <a:xfrm>
                <a:off x="308942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FC6C1E-E8C1-564E-8F86-D466CEAB782D}"/>
                  </a:ext>
                </a:extLst>
              </p:cNvPr>
              <p:cNvSpPr/>
              <p:nvPr/>
            </p:nvSpPr>
            <p:spPr>
              <a:xfrm>
                <a:off x="348298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46F5188-E41C-054E-B54D-B89BE1C84D1C}"/>
                  </a:ext>
                </a:extLst>
              </p:cNvPr>
              <p:cNvSpPr/>
              <p:nvPr/>
            </p:nvSpPr>
            <p:spPr>
              <a:xfrm>
                <a:off x="3482987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939A723-449A-6D4A-86D0-7977C4EF5CA6}"/>
                  </a:ext>
                </a:extLst>
              </p:cNvPr>
              <p:cNvSpPr/>
              <p:nvPr/>
            </p:nvSpPr>
            <p:spPr>
              <a:xfrm rot="5400000">
                <a:off x="425336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08F6042-B752-D74D-B640-2FAD0D7223A9}"/>
                  </a:ext>
                </a:extLst>
              </p:cNvPr>
              <p:cNvSpPr/>
              <p:nvPr/>
            </p:nvSpPr>
            <p:spPr>
              <a:xfrm rot="5400000">
                <a:off x="425336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081504F-9A8D-7E41-9C53-A90910835C37}"/>
                  </a:ext>
                </a:extLst>
              </p:cNvPr>
              <p:cNvSpPr/>
              <p:nvPr/>
            </p:nvSpPr>
            <p:spPr>
              <a:xfrm>
                <a:off x="3085240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E0671B0-3E23-874D-ADFD-EF157EB9EC0F}"/>
                  </a:ext>
                </a:extLst>
              </p:cNvPr>
              <p:cNvSpPr/>
              <p:nvPr/>
            </p:nvSpPr>
            <p:spPr>
              <a:xfrm rot="5400000">
                <a:off x="464692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C7CFBFC-CA7E-1C42-AAA7-29B395D3EC50}"/>
                  </a:ext>
                </a:extLst>
              </p:cNvPr>
              <p:cNvSpPr/>
              <p:nvPr/>
            </p:nvSpPr>
            <p:spPr>
              <a:xfrm rot="5400000">
                <a:off x="464692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285EBB6-5EB8-A742-9523-8CA7AFE092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924616"/>
                <a:ext cx="640080" cy="636668"/>
              </a:xfrm>
              <a:prstGeom prst="rect">
                <a:avLst/>
              </a:prstGeom>
              <a:solidFill>
                <a:srgbClr val="00B05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04130B-769C-F049-93CB-94A237D06400}"/>
                  </a:ext>
                </a:extLst>
              </p:cNvPr>
              <p:cNvSpPr txBox="1"/>
              <p:nvPr/>
            </p:nvSpPr>
            <p:spPr>
              <a:xfrm>
                <a:off x="3829089" y="3045701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/>
                <p:nvPr/>
              </p:nvSpPr>
              <p:spPr>
                <a:xfrm>
                  <a:off x="5634091" y="3149723"/>
                  <a:ext cx="49180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091" y="3149723"/>
                  <a:ext cx="49180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000" t="-168182" r="-5750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18952F-C72E-E9D4-6A99-4D84DEA72640}"/>
              </a:ext>
            </a:extLst>
          </p:cNvPr>
          <p:cNvGrpSpPr/>
          <p:nvPr/>
        </p:nvGrpSpPr>
        <p:grpSpPr>
          <a:xfrm>
            <a:off x="3861988" y="3751892"/>
            <a:ext cx="2269128" cy="566821"/>
            <a:chOff x="3861988" y="3751892"/>
            <a:chExt cx="2269128" cy="56682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21B6C5-50A6-704B-B8F1-321EE73CA9D0}"/>
                </a:ext>
              </a:extLst>
            </p:cNvPr>
            <p:cNvGrpSpPr/>
            <p:nvPr/>
          </p:nvGrpSpPr>
          <p:grpSpPr>
            <a:xfrm>
              <a:off x="3861988" y="3751892"/>
              <a:ext cx="1585823" cy="566821"/>
              <a:chOff x="3066651" y="3719754"/>
              <a:chExt cx="1781238" cy="636668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C0CAE02-5676-964F-84C4-C69F54672018}"/>
                  </a:ext>
                </a:extLst>
              </p:cNvPr>
              <p:cNvSpPr/>
              <p:nvPr/>
            </p:nvSpPr>
            <p:spPr>
              <a:xfrm>
                <a:off x="308942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6E0DF4A-010C-9641-B2A4-2026D3E8D9B0}"/>
                  </a:ext>
                </a:extLst>
              </p:cNvPr>
              <p:cNvSpPr/>
              <p:nvPr/>
            </p:nvSpPr>
            <p:spPr>
              <a:xfrm>
                <a:off x="348298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E518DEA-F4BA-9249-AAB8-B04C3930F510}"/>
                  </a:ext>
                </a:extLst>
              </p:cNvPr>
              <p:cNvSpPr/>
              <p:nvPr/>
            </p:nvSpPr>
            <p:spPr>
              <a:xfrm>
                <a:off x="3482987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06B7F77-C4F0-C74E-835D-37FBB5EE126B}"/>
                  </a:ext>
                </a:extLst>
              </p:cNvPr>
              <p:cNvSpPr/>
              <p:nvPr/>
            </p:nvSpPr>
            <p:spPr>
              <a:xfrm rot="5400000">
                <a:off x="425336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EEB86DD-7464-A049-AB70-78461C954A1B}"/>
                  </a:ext>
                </a:extLst>
              </p:cNvPr>
              <p:cNvSpPr/>
              <p:nvPr/>
            </p:nvSpPr>
            <p:spPr>
              <a:xfrm rot="5400000">
                <a:off x="425336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C4DC369-AD28-0941-9C56-D3DFF4D05890}"/>
                  </a:ext>
                </a:extLst>
              </p:cNvPr>
              <p:cNvSpPr/>
              <p:nvPr/>
            </p:nvSpPr>
            <p:spPr>
              <a:xfrm>
                <a:off x="3085240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AF5271-4082-2046-91A9-25D874C074D9}"/>
                  </a:ext>
                </a:extLst>
              </p:cNvPr>
              <p:cNvSpPr/>
              <p:nvPr/>
            </p:nvSpPr>
            <p:spPr>
              <a:xfrm rot="5400000">
                <a:off x="464692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218A1EA-11A0-0543-B06E-040964B332E7}"/>
                  </a:ext>
                </a:extLst>
              </p:cNvPr>
              <p:cNvSpPr/>
              <p:nvPr/>
            </p:nvSpPr>
            <p:spPr>
              <a:xfrm rot="5400000">
                <a:off x="464692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36DB513-7C63-C541-BD36-5B4A0006E7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3719754"/>
                <a:ext cx="640080" cy="636668"/>
              </a:xfrm>
              <a:prstGeom prst="rect">
                <a:avLst/>
              </a:prstGeom>
              <a:solidFill>
                <a:srgbClr val="7030A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3BF0756-7F9B-8842-8BBC-01F880432019}"/>
                  </a:ext>
                </a:extLst>
              </p:cNvPr>
              <p:cNvSpPr txBox="1"/>
              <p:nvPr/>
            </p:nvSpPr>
            <p:spPr>
              <a:xfrm>
                <a:off x="3829089" y="3840839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/>
                <p:nvPr/>
              </p:nvSpPr>
              <p:spPr>
                <a:xfrm>
                  <a:off x="5624952" y="3819030"/>
                  <a:ext cx="50616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952" y="3819030"/>
                  <a:ext cx="50616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500" t="-160870" r="-60000" b="-2347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7277D844-F9F6-1876-7B5A-55EE7DA71BCC}"/>
              </a:ext>
            </a:extLst>
          </p:cNvPr>
          <p:cNvSpPr txBox="1">
            <a:spLocks/>
          </p:cNvSpPr>
          <p:nvPr/>
        </p:nvSpPr>
        <p:spPr>
          <a:xfrm>
            <a:off x="4431846" y="1108097"/>
            <a:ext cx="1470934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Correlated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23B789A-E703-8216-7391-90E99FFFF7B6}"/>
              </a:ext>
            </a:extLst>
          </p:cNvPr>
          <p:cNvGrpSpPr/>
          <p:nvPr/>
        </p:nvGrpSpPr>
        <p:grpSpPr>
          <a:xfrm>
            <a:off x="6125892" y="1529508"/>
            <a:ext cx="870370" cy="2871216"/>
            <a:chOff x="6125892" y="1529508"/>
            <a:chExt cx="870370" cy="287121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6B9537-2A8F-C6BE-23D4-A212E4A0A7BF}"/>
                </a:ext>
              </a:extLst>
            </p:cNvPr>
            <p:cNvCxnSpPr/>
            <p:nvPr/>
          </p:nvCxnSpPr>
          <p:spPr>
            <a:xfrm>
              <a:off x="6125892" y="1538935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C99613A-43FE-48FD-D192-1A9AC95E85A2}"/>
                </a:ext>
              </a:extLst>
            </p:cNvPr>
            <p:cNvCxnSpPr/>
            <p:nvPr/>
          </p:nvCxnSpPr>
          <p:spPr>
            <a:xfrm>
              <a:off x="6125892" y="4399657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7944C8-E50D-08CA-BC8E-B49EAB3FD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9433" y="1529508"/>
              <a:ext cx="2217" cy="2871216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1B647C1-BF5C-D2C1-252F-3B0102CFCD2E}"/>
                </a:ext>
              </a:extLst>
            </p:cNvPr>
            <p:cNvCxnSpPr/>
            <p:nvPr/>
          </p:nvCxnSpPr>
          <p:spPr>
            <a:xfrm>
              <a:off x="6561077" y="2913712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/>
              <p:nvPr/>
            </p:nvSpPr>
            <p:spPr>
              <a:xfrm>
                <a:off x="7084736" y="2704806"/>
                <a:ext cx="54149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𝑔𝑙𝑜𝑏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36" y="2704806"/>
                <a:ext cx="541495" cy="299569"/>
              </a:xfrm>
              <a:prstGeom prst="rect">
                <a:avLst/>
              </a:prstGeom>
              <a:blipFill>
                <a:blip r:embed="rId7"/>
                <a:stretch>
                  <a:fillRect l="-9091" r="-454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itle 1">
            <a:extLst>
              <a:ext uri="{FF2B5EF4-FFF2-40B4-BE49-F238E27FC236}">
                <a16:creationId xmlns:a16="http://schemas.microsoft.com/office/drawing/2014/main" id="{5CFE9099-A870-9A80-CC86-83B3C0D3CF09}"/>
              </a:ext>
            </a:extLst>
          </p:cNvPr>
          <p:cNvSpPr txBox="1">
            <a:spLocks/>
          </p:cNvSpPr>
          <p:nvPr/>
        </p:nvSpPr>
        <p:spPr>
          <a:xfrm>
            <a:off x="1012319" y="5066827"/>
            <a:ext cx="7574579" cy="14742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Difficulty for Dynamics: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Conventional DMET matching condition between mean-field and embedding calculations breaks down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TDVP does not allow for multiple fragments</a:t>
            </a:r>
          </a:p>
        </p:txBody>
      </p:sp>
    </p:spTree>
    <p:extLst>
      <p:ext uri="{BB962C8B-B14F-4D97-AF65-F5344CB8AC3E}">
        <p14:creationId xmlns:p14="http://schemas.microsoft.com/office/powerpoint/2010/main" val="127607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92309E-62DF-9830-7E56-B1E1414F74CF}"/>
              </a:ext>
            </a:extLst>
          </p:cNvPr>
          <p:cNvSpPr/>
          <p:nvPr/>
        </p:nvSpPr>
        <p:spPr>
          <a:xfrm>
            <a:off x="1" y="3570"/>
            <a:ext cx="9601200" cy="7576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3D975-6DDE-4FEB-B71D-3A752205B822}"/>
              </a:ext>
            </a:extLst>
          </p:cNvPr>
          <p:cNvSpPr txBox="1"/>
          <p:nvPr/>
        </p:nvSpPr>
        <p:spPr>
          <a:xfrm>
            <a:off x="958121" y="-42182"/>
            <a:ext cx="7684959" cy="857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86" b="1" dirty="0">
                <a:solidFill>
                  <a:schemeClr val="bg1"/>
                </a:solidFill>
              </a:rPr>
              <a:t>Kretchmer Group: New simulation methods for</a:t>
            </a:r>
          </a:p>
          <a:p>
            <a:pPr algn="ctr"/>
            <a:r>
              <a:rPr lang="en-US" sz="2486" b="1" dirty="0">
                <a:solidFill>
                  <a:schemeClr val="bg1"/>
                </a:solidFill>
              </a:rPr>
              <a:t>electron dynamics in complex environments</a:t>
            </a:r>
            <a:endParaRPr lang="en-US" sz="2486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C27C75-19D4-65B7-0BBB-C705B1B0939E}"/>
              </a:ext>
            </a:extLst>
          </p:cNvPr>
          <p:cNvSpPr/>
          <p:nvPr/>
        </p:nvSpPr>
        <p:spPr>
          <a:xfrm>
            <a:off x="4907612" y="912956"/>
            <a:ext cx="4586572" cy="30632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DA266-67F7-6255-9FE9-EB9822A3A1BB}"/>
              </a:ext>
            </a:extLst>
          </p:cNvPr>
          <p:cNvSpPr/>
          <p:nvPr/>
        </p:nvSpPr>
        <p:spPr>
          <a:xfrm>
            <a:off x="4907609" y="4078707"/>
            <a:ext cx="4586572" cy="30632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A2BCA-7941-118B-8471-A598FD2AA4F1}"/>
              </a:ext>
            </a:extLst>
          </p:cNvPr>
          <p:cNvSpPr/>
          <p:nvPr/>
        </p:nvSpPr>
        <p:spPr>
          <a:xfrm>
            <a:off x="107015" y="4078707"/>
            <a:ext cx="4586572" cy="30632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C935D4-2ACF-48C0-ED4D-548E30F1C268}"/>
              </a:ext>
            </a:extLst>
          </p:cNvPr>
          <p:cNvSpPr/>
          <p:nvPr/>
        </p:nvSpPr>
        <p:spPr>
          <a:xfrm>
            <a:off x="107018" y="896378"/>
            <a:ext cx="4586572" cy="30632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281B9C0-EE91-19A1-D831-D83968BDDC1F}"/>
              </a:ext>
            </a:extLst>
          </p:cNvPr>
          <p:cNvGrpSpPr/>
          <p:nvPr/>
        </p:nvGrpSpPr>
        <p:grpSpPr>
          <a:xfrm>
            <a:off x="439264" y="2907977"/>
            <a:ext cx="680549" cy="387856"/>
            <a:chOff x="658378" y="2774267"/>
            <a:chExt cx="985604" cy="5617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C71DA8-3B5A-C80C-17CF-E26F3A9C0039}"/>
                </a:ext>
              </a:extLst>
            </p:cNvPr>
            <p:cNvGrpSpPr/>
            <p:nvPr/>
          </p:nvGrpSpPr>
          <p:grpSpPr>
            <a:xfrm>
              <a:off x="658378" y="2774267"/>
              <a:ext cx="681122" cy="489212"/>
              <a:chOff x="1965390" y="2202771"/>
              <a:chExt cx="1812057" cy="1301498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373FF0A-4AE6-E5E8-A3F8-0AFFA448B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7357" y="2570334"/>
                <a:ext cx="142811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73BECB0-CDBB-E575-2456-B3D526D27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4293" y="2899366"/>
                <a:ext cx="11142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5E52C07-7B44-A390-6741-FA0147B37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371" y="3199211"/>
                <a:ext cx="7620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BD119DC9-50A4-6FC0-F60C-D76D9D80486E}"/>
                  </a:ext>
                </a:extLst>
              </p:cNvPr>
              <p:cNvSpPr/>
              <p:nvPr/>
            </p:nvSpPr>
            <p:spPr>
              <a:xfrm rot="10800000">
                <a:off x="1965390" y="2202771"/>
                <a:ext cx="1812057" cy="1301498"/>
              </a:xfrm>
              <a:custGeom>
                <a:avLst/>
                <a:gdLst>
                  <a:gd name="connsiteX0" fmla="*/ 0 w 2743200"/>
                  <a:gd name="connsiteY0" fmla="*/ 1979527 h 1989575"/>
                  <a:gd name="connsiteX1" fmla="*/ 1376624 w 2743200"/>
                  <a:gd name="connsiteY1" fmla="*/ 2 h 1989575"/>
                  <a:gd name="connsiteX2" fmla="*/ 2743200 w 2743200"/>
                  <a:gd name="connsiteY2" fmla="*/ 1989575 h 198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43200" h="1989575">
                    <a:moveTo>
                      <a:pt x="0" y="1979527"/>
                    </a:moveTo>
                    <a:cubicBezTo>
                      <a:pt x="459712" y="988927"/>
                      <a:pt x="919424" y="-1673"/>
                      <a:pt x="1376624" y="2"/>
                    </a:cubicBezTo>
                    <a:cubicBezTo>
                      <a:pt x="1833824" y="1677"/>
                      <a:pt x="2288512" y="995626"/>
                      <a:pt x="2743200" y="1989575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06DF460-3D7D-30B1-5CB0-7535F6C6C616}"/>
                </a:ext>
              </a:extLst>
            </p:cNvPr>
            <p:cNvGrpSpPr/>
            <p:nvPr/>
          </p:nvGrpSpPr>
          <p:grpSpPr>
            <a:xfrm>
              <a:off x="962860" y="2853862"/>
              <a:ext cx="681122" cy="482116"/>
              <a:chOff x="1965390" y="2202772"/>
              <a:chExt cx="1812056" cy="1282621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038952-CB4D-8D52-D7E0-4B9C83C59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7357" y="2570334"/>
                <a:ext cx="142811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20607A4-5304-E712-14F7-C3E080C274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4293" y="2899366"/>
                <a:ext cx="11142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ACD7308-702C-C264-0FF3-5DA603F28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371" y="3199211"/>
                <a:ext cx="7620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08DFB58B-D96B-112B-ADD8-3A2BC6CD4C44}"/>
                  </a:ext>
                </a:extLst>
              </p:cNvPr>
              <p:cNvSpPr/>
              <p:nvPr/>
            </p:nvSpPr>
            <p:spPr>
              <a:xfrm rot="10800000">
                <a:off x="1965390" y="2202772"/>
                <a:ext cx="1812056" cy="1282621"/>
              </a:xfrm>
              <a:custGeom>
                <a:avLst/>
                <a:gdLst>
                  <a:gd name="connsiteX0" fmla="*/ 0 w 2743200"/>
                  <a:gd name="connsiteY0" fmla="*/ 1979527 h 1989575"/>
                  <a:gd name="connsiteX1" fmla="*/ 1376624 w 2743200"/>
                  <a:gd name="connsiteY1" fmla="*/ 2 h 1989575"/>
                  <a:gd name="connsiteX2" fmla="*/ 2743200 w 2743200"/>
                  <a:gd name="connsiteY2" fmla="*/ 1989575 h 198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43200" h="1989575">
                    <a:moveTo>
                      <a:pt x="0" y="1979527"/>
                    </a:moveTo>
                    <a:cubicBezTo>
                      <a:pt x="459712" y="988927"/>
                      <a:pt x="919424" y="-1673"/>
                      <a:pt x="1376624" y="2"/>
                    </a:cubicBezTo>
                    <a:cubicBezTo>
                      <a:pt x="1833824" y="1677"/>
                      <a:pt x="2288512" y="995626"/>
                      <a:pt x="2743200" y="1989575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F1D5CC9-0845-96B0-145A-32F4F7606D91}"/>
              </a:ext>
            </a:extLst>
          </p:cNvPr>
          <p:cNvGrpSpPr/>
          <p:nvPr/>
        </p:nvGrpSpPr>
        <p:grpSpPr>
          <a:xfrm>
            <a:off x="1365669" y="2911270"/>
            <a:ext cx="771827" cy="478568"/>
            <a:chOff x="2183910" y="2774267"/>
            <a:chExt cx="1117797" cy="69308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0ABC6E7-D9AB-B685-8D43-B1375D41ED6F}"/>
                </a:ext>
              </a:extLst>
            </p:cNvPr>
            <p:cNvSpPr/>
            <p:nvPr/>
          </p:nvSpPr>
          <p:spPr>
            <a:xfrm rot="10800000">
              <a:off x="2183910" y="2774267"/>
              <a:ext cx="681122" cy="482116"/>
            </a:xfrm>
            <a:custGeom>
              <a:avLst/>
              <a:gdLst>
                <a:gd name="connsiteX0" fmla="*/ 0 w 2743200"/>
                <a:gd name="connsiteY0" fmla="*/ 1979527 h 1989575"/>
                <a:gd name="connsiteX1" fmla="*/ 1376624 w 2743200"/>
                <a:gd name="connsiteY1" fmla="*/ 2 h 1989575"/>
                <a:gd name="connsiteX2" fmla="*/ 2743200 w 2743200"/>
                <a:gd name="connsiteY2" fmla="*/ 1989575 h 198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0" h="1989575">
                  <a:moveTo>
                    <a:pt x="0" y="1979527"/>
                  </a:moveTo>
                  <a:cubicBezTo>
                    <a:pt x="459712" y="988927"/>
                    <a:pt x="919424" y="-1673"/>
                    <a:pt x="1376624" y="2"/>
                  </a:cubicBezTo>
                  <a:cubicBezTo>
                    <a:pt x="1833824" y="1677"/>
                    <a:pt x="2288512" y="995626"/>
                    <a:pt x="2743200" y="198957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4503712-BFC1-F424-9227-8C00EE3176ED}"/>
                </a:ext>
              </a:extLst>
            </p:cNvPr>
            <p:cNvSpPr/>
            <p:nvPr/>
          </p:nvSpPr>
          <p:spPr>
            <a:xfrm rot="10800000">
              <a:off x="2620585" y="2865193"/>
              <a:ext cx="681122" cy="482116"/>
            </a:xfrm>
            <a:custGeom>
              <a:avLst/>
              <a:gdLst>
                <a:gd name="connsiteX0" fmla="*/ 0 w 2743200"/>
                <a:gd name="connsiteY0" fmla="*/ 1979527 h 1989575"/>
                <a:gd name="connsiteX1" fmla="*/ 1376624 w 2743200"/>
                <a:gd name="connsiteY1" fmla="*/ 2 h 1989575"/>
                <a:gd name="connsiteX2" fmla="*/ 2743200 w 2743200"/>
                <a:gd name="connsiteY2" fmla="*/ 1989575 h 198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0" h="1989575">
                  <a:moveTo>
                    <a:pt x="0" y="1979527"/>
                  </a:moveTo>
                  <a:cubicBezTo>
                    <a:pt x="459712" y="988927"/>
                    <a:pt x="919424" y="-1673"/>
                    <a:pt x="1376624" y="2"/>
                  </a:cubicBezTo>
                  <a:cubicBezTo>
                    <a:pt x="1833824" y="1677"/>
                    <a:pt x="2288512" y="995626"/>
                    <a:pt x="2743200" y="1989575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6B851-35AB-C85B-5F36-51DBA32CFE54}"/>
                </a:ext>
              </a:extLst>
            </p:cNvPr>
            <p:cNvGrpSpPr/>
            <p:nvPr/>
          </p:nvGrpSpPr>
          <p:grpSpPr>
            <a:xfrm>
              <a:off x="2828182" y="3058329"/>
              <a:ext cx="283412" cy="215867"/>
              <a:chOff x="5229201" y="3614181"/>
              <a:chExt cx="587702" cy="447636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06649A92-2338-23C5-7483-AFB92EB50E15}"/>
                  </a:ext>
                </a:extLst>
              </p:cNvPr>
              <p:cNvSpPr/>
              <p:nvPr/>
            </p:nvSpPr>
            <p:spPr>
              <a:xfrm>
                <a:off x="5254639" y="3637597"/>
                <a:ext cx="540033" cy="386957"/>
              </a:xfrm>
              <a:custGeom>
                <a:avLst/>
                <a:gdLst>
                  <a:gd name="connsiteX0" fmla="*/ 59474 w 758038"/>
                  <a:gd name="connsiteY0" fmla="*/ 199430 h 543167"/>
                  <a:gd name="connsiteX1" fmla="*/ 21374 w 758038"/>
                  <a:gd name="connsiteY1" fmla="*/ 504230 h 543167"/>
                  <a:gd name="connsiteX2" fmla="*/ 364274 w 758038"/>
                  <a:gd name="connsiteY2" fmla="*/ 516930 h 543167"/>
                  <a:gd name="connsiteX3" fmla="*/ 300774 w 758038"/>
                  <a:gd name="connsiteY3" fmla="*/ 301030 h 543167"/>
                  <a:gd name="connsiteX4" fmla="*/ 542074 w 758038"/>
                  <a:gd name="connsiteY4" fmla="*/ 301030 h 543167"/>
                  <a:gd name="connsiteX5" fmla="*/ 516674 w 758038"/>
                  <a:gd name="connsiteY5" fmla="*/ 428030 h 543167"/>
                  <a:gd name="connsiteX6" fmla="*/ 669074 w 758038"/>
                  <a:gd name="connsiteY6" fmla="*/ 440730 h 543167"/>
                  <a:gd name="connsiteX7" fmla="*/ 757974 w 758038"/>
                  <a:gd name="connsiteY7" fmla="*/ 301030 h 543167"/>
                  <a:gd name="connsiteX8" fmla="*/ 656374 w 758038"/>
                  <a:gd name="connsiteY8" fmla="*/ 161330 h 543167"/>
                  <a:gd name="connsiteX9" fmla="*/ 478574 w 758038"/>
                  <a:gd name="connsiteY9" fmla="*/ 186730 h 543167"/>
                  <a:gd name="connsiteX10" fmla="*/ 440474 w 758038"/>
                  <a:gd name="connsiteY10" fmla="*/ 47030 h 543167"/>
                  <a:gd name="connsiteX11" fmla="*/ 300774 w 758038"/>
                  <a:gd name="connsiteY11" fmla="*/ 8930 h 543167"/>
                  <a:gd name="connsiteX12" fmla="*/ 249974 w 758038"/>
                  <a:gd name="connsiteY12" fmla="*/ 199430 h 543167"/>
                  <a:gd name="connsiteX13" fmla="*/ 59474 w 758038"/>
                  <a:gd name="connsiteY13" fmla="*/ 199430 h 54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58038" h="543167">
                    <a:moveTo>
                      <a:pt x="59474" y="199430"/>
                    </a:moveTo>
                    <a:cubicBezTo>
                      <a:pt x="21374" y="250230"/>
                      <a:pt x="-29426" y="451313"/>
                      <a:pt x="21374" y="504230"/>
                    </a:cubicBezTo>
                    <a:cubicBezTo>
                      <a:pt x="72174" y="557147"/>
                      <a:pt x="317708" y="550797"/>
                      <a:pt x="364274" y="516930"/>
                    </a:cubicBezTo>
                    <a:cubicBezTo>
                      <a:pt x="410840" y="483063"/>
                      <a:pt x="271141" y="337013"/>
                      <a:pt x="300774" y="301030"/>
                    </a:cubicBezTo>
                    <a:cubicBezTo>
                      <a:pt x="330407" y="265047"/>
                      <a:pt x="506091" y="279863"/>
                      <a:pt x="542074" y="301030"/>
                    </a:cubicBezTo>
                    <a:cubicBezTo>
                      <a:pt x="578057" y="322197"/>
                      <a:pt x="495507" y="404747"/>
                      <a:pt x="516674" y="428030"/>
                    </a:cubicBezTo>
                    <a:cubicBezTo>
                      <a:pt x="537841" y="451313"/>
                      <a:pt x="628857" y="461897"/>
                      <a:pt x="669074" y="440730"/>
                    </a:cubicBezTo>
                    <a:cubicBezTo>
                      <a:pt x="709291" y="419563"/>
                      <a:pt x="760091" y="347597"/>
                      <a:pt x="757974" y="301030"/>
                    </a:cubicBezTo>
                    <a:cubicBezTo>
                      <a:pt x="755857" y="254463"/>
                      <a:pt x="702941" y="180380"/>
                      <a:pt x="656374" y="161330"/>
                    </a:cubicBezTo>
                    <a:cubicBezTo>
                      <a:pt x="609807" y="142280"/>
                      <a:pt x="514557" y="205780"/>
                      <a:pt x="478574" y="186730"/>
                    </a:cubicBezTo>
                    <a:cubicBezTo>
                      <a:pt x="442591" y="167680"/>
                      <a:pt x="470107" y="76663"/>
                      <a:pt x="440474" y="47030"/>
                    </a:cubicBezTo>
                    <a:cubicBezTo>
                      <a:pt x="410841" y="17397"/>
                      <a:pt x="332524" y="-16470"/>
                      <a:pt x="300774" y="8930"/>
                    </a:cubicBezTo>
                    <a:cubicBezTo>
                      <a:pt x="269024" y="34330"/>
                      <a:pt x="285957" y="165563"/>
                      <a:pt x="249974" y="199430"/>
                    </a:cubicBezTo>
                    <a:cubicBezTo>
                      <a:pt x="213991" y="233297"/>
                      <a:pt x="97574" y="148630"/>
                      <a:pt x="59474" y="199430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B8B5B03-C846-F629-8EFE-EF34B22E2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9201" y="3924270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BFC8EFE-ED20-9BAC-9F5F-76FF16426F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40488" y="3990543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51F9B7D-428C-6788-3AF6-F92C1D99E6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4282" y="3959285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97284DA-820F-3627-63C4-199FC91F43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3026" y="3830497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9CAC61E-E0D1-0A30-669B-BC80929817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6829" y="3821747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933D62A-4518-595D-5C03-F14465DBE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5582" y="3910527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4C692B3-F438-27F6-75D9-5044C9B44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4371" y="3894276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8CD24E2-F18B-0CFC-8FD3-4E344A6947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5629" y="3765482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BDDFC93-3811-8CEB-679C-EC0754A04E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54349" y="3726722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1C061C-7B05-254B-DC76-43D0DF26FD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64320" y="3726723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EF380F4-7D51-0535-7B5B-A2C1C7CDC5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34308" y="3629187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408BDF8-41AD-3754-513B-B44B23EBAB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6776" y="3614181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7E0DC44-5C63-2521-31F9-DBEDF2862C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06767" y="3741728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280FFE6-39A3-6F48-99CF-8A64A8959E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01732" y="3734225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7DB63E2-B5C3-FB06-EB3F-EA74FCF891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34208" y="3809248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138A88A-DB5C-55BB-A2AF-40C14A8592F5}"/>
                </a:ext>
              </a:extLst>
            </p:cNvPr>
            <p:cNvGrpSpPr/>
            <p:nvPr/>
          </p:nvGrpSpPr>
          <p:grpSpPr>
            <a:xfrm>
              <a:off x="2568498" y="3251485"/>
              <a:ext cx="283412" cy="215867"/>
              <a:chOff x="4675629" y="4014724"/>
              <a:chExt cx="587702" cy="447636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A84380B-EE6F-0340-3BFB-5427E5D30B9C}"/>
                  </a:ext>
                </a:extLst>
              </p:cNvPr>
              <p:cNvSpPr/>
              <p:nvPr/>
            </p:nvSpPr>
            <p:spPr>
              <a:xfrm>
                <a:off x="4701067" y="4038140"/>
                <a:ext cx="540033" cy="386957"/>
              </a:xfrm>
              <a:custGeom>
                <a:avLst/>
                <a:gdLst>
                  <a:gd name="connsiteX0" fmla="*/ 59474 w 758038"/>
                  <a:gd name="connsiteY0" fmla="*/ 199430 h 543167"/>
                  <a:gd name="connsiteX1" fmla="*/ 21374 w 758038"/>
                  <a:gd name="connsiteY1" fmla="*/ 504230 h 543167"/>
                  <a:gd name="connsiteX2" fmla="*/ 364274 w 758038"/>
                  <a:gd name="connsiteY2" fmla="*/ 516930 h 543167"/>
                  <a:gd name="connsiteX3" fmla="*/ 300774 w 758038"/>
                  <a:gd name="connsiteY3" fmla="*/ 301030 h 543167"/>
                  <a:gd name="connsiteX4" fmla="*/ 542074 w 758038"/>
                  <a:gd name="connsiteY4" fmla="*/ 301030 h 543167"/>
                  <a:gd name="connsiteX5" fmla="*/ 516674 w 758038"/>
                  <a:gd name="connsiteY5" fmla="*/ 428030 h 543167"/>
                  <a:gd name="connsiteX6" fmla="*/ 669074 w 758038"/>
                  <a:gd name="connsiteY6" fmla="*/ 440730 h 543167"/>
                  <a:gd name="connsiteX7" fmla="*/ 757974 w 758038"/>
                  <a:gd name="connsiteY7" fmla="*/ 301030 h 543167"/>
                  <a:gd name="connsiteX8" fmla="*/ 656374 w 758038"/>
                  <a:gd name="connsiteY8" fmla="*/ 161330 h 543167"/>
                  <a:gd name="connsiteX9" fmla="*/ 478574 w 758038"/>
                  <a:gd name="connsiteY9" fmla="*/ 186730 h 543167"/>
                  <a:gd name="connsiteX10" fmla="*/ 440474 w 758038"/>
                  <a:gd name="connsiteY10" fmla="*/ 47030 h 543167"/>
                  <a:gd name="connsiteX11" fmla="*/ 300774 w 758038"/>
                  <a:gd name="connsiteY11" fmla="*/ 8930 h 543167"/>
                  <a:gd name="connsiteX12" fmla="*/ 249974 w 758038"/>
                  <a:gd name="connsiteY12" fmla="*/ 199430 h 543167"/>
                  <a:gd name="connsiteX13" fmla="*/ 59474 w 758038"/>
                  <a:gd name="connsiteY13" fmla="*/ 199430 h 54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58038" h="543167">
                    <a:moveTo>
                      <a:pt x="59474" y="199430"/>
                    </a:moveTo>
                    <a:cubicBezTo>
                      <a:pt x="21374" y="250230"/>
                      <a:pt x="-29426" y="451313"/>
                      <a:pt x="21374" y="504230"/>
                    </a:cubicBezTo>
                    <a:cubicBezTo>
                      <a:pt x="72174" y="557147"/>
                      <a:pt x="317708" y="550797"/>
                      <a:pt x="364274" y="516930"/>
                    </a:cubicBezTo>
                    <a:cubicBezTo>
                      <a:pt x="410840" y="483063"/>
                      <a:pt x="271141" y="337013"/>
                      <a:pt x="300774" y="301030"/>
                    </a:cubicBezTo>
                    <a:cubicBezTo>
                      <a:pt x="330407" y="265047"/>
                      <a:pt x="506091" y="279863"/>
                      <a:pt x="542074" y="301030"/>
                    </a:cubicBezTo>
                    <a:cubicBezTo>
                      <a:pt x="578057" y="322197"/>
                      <a:pt x="495507" y="404747"/>
                      <a:pt x="516674" y="428030"/>
                    </a:cubicBezTo>
                    <a:cubicBezTo>
                      <a:pt x="537841" y="451313"/>
                      <a:pt x="628857" y="461897"/>
                      <a:pt x="669074" y="440730"/>
                    </a:cubicBezTo>
                    <a:cubicBezTo>
                      <a:pt x="709291" y="419563"/>
                      <a:pt x="760091" y="347597"/>
                      <a:pt x="757974" y="301030"/>
                    </a:cubicBezTo>
                    <a:cubicBezTo>
                      <a:pt x="755857" y="254463"/>
                      <a:pt x="702941" y="180380"/>
                      <a:pt x="656374" y="161330"/>
                    </a:cubicBezTo>
                    <a:cubicBezTo>
                      <a:pt x="609807" y="142280"/>
                      <a:pt x="514557" y="205780"/>
                      <a:pt x="478574" y="186730"/>
                    </a:cubicBezTo>
                    <a:cubicBezTo>
                      <a:pt x="442591" y="167680"/>
                      <a:pt x="470107" y="76663"/>
                      <a:pt x="440474" y="47030"/>
                    </a:cubicBezTo>
                    <a:cubicBezTo>
                      <a:pt x="410841" y="17397"/>
                      <a:pt x="332524" y="-16470"/>
                      <a:pt x="300774" y="8930"/>
                    </a:cubicBezTo>
                    <a:cubicBezTo>
                      <a:pt x="269024" y="34330"/>
                      <a:pt x="285957" y="165563"/>
                      <a:pt x="249974" y="199430"/>
                    </a:cubicBezTo>
                    <a:cubicBezTo>
                      <a:pt x="213991" y="233297"/>
                      <a:pt x="97574" y="148630"/>
                      <a:pt x="59474" y="199430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0D8BE70-A94B-BA43-CA67-8B04D08350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5629" y="4324813"/>
                <a:ext cx="71274" cy="7127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088D866-F619-72FA-2267-CA90B62B0A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6916" y="4391086"/>
                <a:ext cx="71274" cy="7127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133C8E-FBAB-1F62-C571-2D83C0998C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0710" y="4359828"/>
                <a:ext cx="71274" cy="71274"/>
              </a:xfrm>
              <a:prstGeom prst="ellipse">
                <a:avLst/>
              </a:prstGeom>
              <a:solidFill>
                <a:srgbClr val="C0067A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52C1EEC-07FD-6302-DAA1-4E36476100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89454" y="4231040"/>
                <a:ext cx="71274" cy="71274"/>
              </a:xfrm>
              <a:prstGeom prst="ellipse">
                <a:avLst/>
              </a:prstGeom>
              <a:solidFill>
                <a:srgbClr val="9904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2900CF9-277C-9602-D6EB-07BC6E0395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3257" y="4222290"/>
                <a:ext cx="71274" cy="71274"/>
              </a:xfrm>
              <a:prstGeom prst="ellipse">
                <a:avLst/>
              </a:prstGeom>
              <a:solidFill>
                <a:srgbClr val="6400E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5BDF7B7-9A1E-B0EB-7543-F36E7A27C0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2010" y="4311070"/>
                <a:ext cx="71274" cy="71274"/>
              </a:xfrm>
              <a:prstGeom prst="ellipse">
                <a:avLst/>
              </a:prstGeom>
              <a:solidFill>
                <a:srgbClr val="532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144B57-0BE7-58A3-0257-8D0B93DE1C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0799" y="4294819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B51D126-A8F6-F712-6BE3-877C9298A7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2057" y="4166025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85EC736-C4A3-D7B2-AF74-A2E2684E7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00777" y="4127265"/>
                <a:ext cx="71274" cy="71274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02BC607-8E00-6A34-B8CB-48621BFACB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0748" y="4127266"/>
                <a:ext cx="71274" cy="71274"/>
              </a:xfrm>
              <a:prstGeom prst="ellipse">
                <a:avLst/>
              </a:prstGeom>
              <a:solidFill>
                <a:srgbClr val="532E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DE5D513-5BD6-C5CB-6CC2-BF46C946BE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80736" y="4029730"/>
                <a:ext cx="71274" cy="71274"/>
              </a:xfrm>
              <a:prstGeom prst="ellipse">
                <a:avLst/>
              </a:prstGeom>
              <a:solidFill>
                <a:srgbClr val="570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66CE15E-C79F-8ACA-3CD6-6BCB70C51D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83204" y="4014724"/>
                <a:ext cx="71274" cy="71274"/>
              </a:xfrm>
              <a:prstGeom prst="ellipse">
                <a:avLst/>
              </a:prstGeom>
              <a:solidFill>
                <a:srgbClr val="9904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25943B4-C82F-1BD5-6B76-09C25D975E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3195" y="4142271"/>
                <a:ext cx="71274" cy="71274"/>
              </a:xfrm>
              <a:prstGeom prst="ellipse">
                <a:avLst/>
              </a:prstGeom>
              <a:solidFill>
                <a:srgbClr val="C0067A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AC9DF32-6963-BB8F-051A-4C1B7C9D3D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48160" y="4134768"/>
                <a:ext cx="71274" cy="7127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2C3FA24-AF27-93B5-9E0F-A857486C5D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0636" y="4209791"/>
                <a:ext cx="71274" cy="7127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5B06FD-DDE5-2497-7E8C-8B6C41BDC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5598" y="3054369"/>
              <a:ext cx="47932" cy="47932"/>
            </a:xfrm>
            <a:prstGeom prst="ellipse">
              <a:avLst/>
            </a:prstGeom>
            <a:noFill/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B897226-8885-32C5-5FB6-0B94B3E29633}"/>
                </a:ext>
              </a:extLst>
            </p:cNvPr>
            <p:cNvGrpSpPr/>
            <p:nvPr/>
          </p:nvGrpSpPr>
          <p:grpSpPr>
            <a:xfrm>
              <a:off x="2389779" y="2969688"/>
              <a:ext cx="425931" cy="318792"/>
              <a:chOff x="2389779" y="2969688"/>
              <a:chExt cx="425931" cy="318792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2CF593B-47AE-57C0-F521-BA33BDD49B9C}"/>
                  </a:ext>
                </a:extLst>
              </p:cNvPr>
              <p:cNvSpPr/>
              <p:nvPr/>
            </p:nvSpPr>
            <p:spPr>
              <a:xfrm>
                <a:off x="2402046" y="2980979"/>
                <a:ext cx="260424" cy="186605"/>
              </a:xfrm>
              <a:custGeom>
                <a:avLst/>
                <a:gdLst>
                  <a:gd name="connsiteX0" fmla="*/ 59474 w 758038"/>
                  <a:gd name="connsiteY0" fmla="*/ 199430 h 543167"/>
                  <a:gd name="connsiteX1" fmla="*/ 21374 w 758038"/>
                  <a:gd name="connsiteY1" fmla="*/ 504230 h 543167"/>
                  <a:gd name="connsiteX2" fmla="*/ 364274 w 758038"/>
                  <a:gd name="connsiteY2" fmla="*/ 516930 h 543167"/>
                  <a:gd name="connsiteX3" fmla="*/ 300774 w 758038"/>
                  <a:gd name="connsiteY3" fmla="*/ 301030 h 543167"/>
                  <a:gd name="connsiteX4" fmla="*/ 542074 w 758038"/>
                  <a:gd name="connsiteY4" fmla="*/ 301030 h 543167"/>
                  <a:gd name="connsiteX5" fmla="*/ 516674 w 758038"/>
                  <a:gd name="connsiteY5" fmla="*/ 428030 h 543167"/>
                  <a:gd name="connsiteX6" fmla="*/ 669074 w 758038"/>
                  <a:gd name="connsiteY6" fmla="*/ 440730 h 543167"/>
                  <a:gd name="connsiteX7" fmla="*/ 757974 w 758038"/>
                  <a:gd name="connsiteY7" fmla="*/ 301030 h 543167"/>
                  <a:gd name="connsiteX8" fmla="*/ 656374 w 758038"/>
                  <a:gd name="connsiteY8" fmla="*/ 161330 h 543167"/>
                  <a:gd name="connsiteX9" fmla="*/ 478574 w 758038"/>
                  <a:gd name="connsiteY9" fmla="*/ 186730 h 543167"/>
                  <a:gd name="connsiteX10" fmla="*/ 440474 w 758038"/>
                  <a:gd name="connsiteY10" fmla="*/ 47030 h 543167"/>
                  <a:gd name="connsiteX11" fmla="*/ 300774 w 758038"/>
                  <a:gd name="connsiteY11" fmla="*/ 8930 h 543167"/>
                  <a:gd name="connsiteX12" fmla="*/ 249974 w 758038"/>
                  <a:gd name="connsiteY12" fmla="*/ 199430 h 543167"/>
                  <a:gd name="connsiteX13" fmla="*/ 59474 w 758038"/>
                  <a:gd name="connsiteY13" fmla="*/ 199430 h 54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58038" h="543167">
                    <a:moveTo>
                      <a:pt x="59474" y="199430"/>
                    </a:moveTo>
                    <a:cubicBezTo>
                      <a:pt x="21374" y="250230"/>
                      <a:pt x="-29426" y="451313"/>
                      <a:pt x="21374" y="504230"/>
                    </a:cubicBezTo>
                    <a:cubicBezTo>
                      <a:pt x="72174" y="557147"/>
                      <a:pt x="317708" y="550797"/>
                      <a:pt x="364274" y="516930"/>
                    </a:cubicBezTo>
                    <a:cubicBezTo>
                      <a:pt x="410840" y="483063"/>
                      <a:pt x="271141" y="337013"/>
                      <a:pt x="300774" y="301030"/>
                    </a:cubicBezTo>
                    <a:cubicBezTo>
                      <a:pt x="330407" y="265047"/>
                      <a:pt x="506091" y="279863"/>
                      <a:pt x="542074" y="301030"/>
                    </a:cubicBezTo>
                    <a:cubicBezTo>
                      <a:pt x="578057" y="322197"/>
                      <a:pt x="495507" y="404747"/>
                      <a:pt x="516674" y="428030"/>
                    </a:cubicBezTo>
                    <a:cubicBezTo>
                      <a:pt x="537841" y="451313"/>
                      <a:pt x="628857" y="461897"/>
                      <a:pt x="669074" y="440730"/>
                    </a:cubicBezTo>
                    <a:cubicBezTo>
                      <a:pt x="709291" y="419563"/>
                      <a:pt x="760091" y="347597"/>
                      <a:pt x="757974" y="301030"/>
                    </a:cubicBezTo>
                    <a:cubicBezTo>
                      <a:pt x="755857" y="254463"/>
                      <a:pt x="702941" y="180380"/>
                      <a:pt x="656374" y="161330"/>
                    </a:cubicBezTo>
                    <a:cubicBezTo>
                      <a:pt x="609807" y="142280"/>
                      <a:pt x="514557" y="205780"/>
                      <a:pt x="478574" y="186730"/>
                    </a:cubicBezTo>
                    <a:cubicBezTo>
                      <a:pt x="442591" y="167680"/>
                      <a:pt x="470107" y="76663"/>
                      <a:pt x="440474" y="47030"/>
                    </a:cubicBezTo>
                    <a:cubicBezTo>
                      <a:pt x="410841" y="17397"/>
                      <a:pt x="332524" y="-16470"/>
                      <a:pt x="300774" y="8930"/>
                    </a:cubicBezTo>
                    <a:cubicBezTo>
                      <a:pt x="269024" y="34330"/>
                      <a:pt x="285957" y="165563"/>
                      <a:pt x="249974" y="199430"/>
                    </a:cubicBezTo>
                    <a:cubicBezTo>
                      <a:pt x="213991" y="233297"/>
                      <a:pt x="97574" y="148630"/>
                      <a:pt x="59474" y="199430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66A648F-606B-1054-8FA0-8C4911E6C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9779" y="3119223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F0302E-A60D-F622-4D08-DF77B96E54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43446" y="3151181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FC261E4-647A-53B8-6485-E6E87FF1B2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7966" y="3136108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68B53D0-F78A-1AE5-B952-4C309DE416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92893" y="3074002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8179979-122C-0773-FD76-4463147B4C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1885" y="3069782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2FA4B46-BF56-8361-0F07-0B2BA24D4C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1284" y="3112595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70888EA-AB57-BA96-780D-14DE9521B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8568" y="3104759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6EEE7C0-91A0-EC44-253F-43C7C7A7DA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8818" y="3042649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724681A-F520-D245-877D-D6CA4DCD8D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4801" y="3023958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4C8B794-149B-476F-DA29-4B6C1FB24E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51386" y="3023958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5DACC5F-71EC-2B0A-78D8-851C139528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36912" y="2976923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0D65D43-1E16-B694-A775-B9D4636C8D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89877" y="2969688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F6C665A-1D24-EF3C-D527-3AAAFAAF8F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75402" y="3031195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E8282E8-77C5-DE26-EDF2-7ED38B85BE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24756" y="3027577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DB7066-C8FA-8709-B8A8-2E8B3CAC12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92205" y="3063761"/>
                <a:ext cx="34371" cy="343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3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40FC5C2-A48F-3689-E3F2-DA7E265D5236}"/>
                  </a:ext>
                </a:extLst>
              </p:cNvPr>
              <p:cNvCxnSpPr>
                <a:cxnSpLocks/>
                <a:stCxn id="19" idx="2"/>
              </p:cNvCxnSpPr>
              <p:nvPr/>
            </p:nvCxnSpPr>
            <p:spPr>
              <a:xfrm flipH="1">
                <a:off x="2623162" y="3078335"/>
                <a:ext cx="72436" cy="210145"/>
              </a:xfrm>
              <a:prstGeom prst="line">
                <a:avLst/>
              </a:prstGeom>
              <a:ln w="9525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4243DD1-7083-44F0-6C4C-D862BEF200B5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2743531" y="3078335"/>
                <a:ext cx="72179" cy="209662"/>
              </a:xfrm>
              <a:prstGeom prst="line">
                <a:avLst/>
              </a:prstGeom>
              <a:ln w="9525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BD8F02A3-3B83-6794-1F8C-A3F847E65A1C}"/>
              </a:ext>
            </a:extLst>
          </p:cNvPr>
          <p:cNvSpPr/>
          <p:nvPr/>
        </p:nvSpPr>
        <p:spPr>
          <a:xfrm>
            <a:off x="1367200" y="1009909"/>
            <a:ext cx="2066206" cy="316320"/>
          </a:xfrm>
          <a:prstGeom prst="roundRect">
            <a:avLst/>
          </a:prstGeom>
          <a:solidFill>
            <a:srgbClr val="0070C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598A21-838E-962F-3596-18F025B4DEC9}"/>
              </a:ext>
            </a:extLst>
          </p:cNvPr>
          <p:cNvSpPr txBox="1"/>
          <p:nvPr/>
        </p:nvSpPr>
        <p:spPr>
          <a:xfrm>
            <a:off x="1306824" y="1007453"/>
            <a:ext cx="2169613" cy="6023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57" b="1" dirty="0">
                <a:solidFill>
                  <a:schemeClr val="bg1"/>
                </a:solidFill>
              </a:rPr>
              <a:t>Method Development Development</a:t>
            </a:r>
            <a:endParaRPr lang="en-US" sz="1657" dirty="0">
              <a:solidFill>
                <a:schemeClr val="bg1"/>
              </a:solidFill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36BEF56-2F84-55F6-24FC-A1E1EF4A4AA6}"/>
              </a:ext>
            </a:extLst>
          </p:cNvPr>
          <p:cNvSpPr/>
          <p:nvPr/>
        </p:nvSpPr>
        <p:spPr>
          <a:xfrm>
            <a:off x="682658" y="4187217"/>
            <a:ext cx="3403700" cy="316320"/>
          </a:xfrm>
          <a:prstGeom prst="roundRect">
            <a:avLst/>
          </a:prstGeom>
          <a:solidFill>
            <a:srgbClr val="0070C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CE81F3-DEE5-A416-CE77-45AEB1A703C7}"/>
              </a:ext>
            </a:extLst>
          </p:cNvPr>
          <p:cNvSpPr txBox="1"/>
          <p:nvPr/>
        </p:nvSpPr>
        <p:spPr>
          <a:xfrm>
            <a:off x="562270" y="4173760"/>
            <a:ext cx="3676056" cy="3473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57" b="1" dirty="0">
                <a:solidFill>
                  <a:schemeClr val="bg1"/>
                </a:solidFill>
              </a:rPr>
              <a:t>Chemical Dynamics in Optical Cavities</a:t>
            </a:r>
            <a:endParaRPr lang="en-US" sz="1657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585B928-F980-4BE5-AC60-64E0E5145E31}"/>
              </a:ext>
            </a:extLst>
          </p:cNvPr>
          <p:cNvSpPr/>
          <p:nvPr/>
        </p:nvSpPr>
        <p:spPr>
          <a:xfrm>
            <a:off x="5237194" y="1023123"/>
            <a:ext cx="3867226" cy="316320"/>
          </a:xfrm>
          <a:prstGeom prst="roundRect">
            <a:avLst/>
          </a:prstGeom>
          <a:solidFill>
            <a:srgbClr val="0070C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C2DDA20-64BE-52D4-3E71-9989AD1654F8}"/>
              </a:ext>
            </a:extLst>
          </p:cNvPr>
          <p:cNvSpPr txBox="1"/>
          <p:nvPr/>
        </p:nvSpPr>
        <p:spPr>
          <a:xfrm>
            <a:off x="5152816" y="1001186"/>
            <a:ext cx="4057298" cy="3473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57" b="1" dirty="0">
                <a:solidFill>
                  <a:schemeClr val="bg1"/>
                </a:solidFill>
              </a:rPr>
              <a:t>Transport Dynamics in Correlated Materials </a:t>
            </a:r>
            <a:endParaRPr lang="en-US" sz="1657" dirty="0">
              <a:solidFill>
                <a:schemeClr val="bg1"/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22F1AFE-546D-8074-49D5-7138EF90A103}"/>
              </a:ext>
            </a:extLst>
          </p:cNvPr>
          <p:cNvSpPr/>
          <p:nvPr/>
        </p:nvSpPr>
        <p:spPr>
          <a:xfrm>
            <a:off x="5142311" y="4187599"/>
            <a:ext cx="4111866" cy="316320"/>
          </a:xfrm>
          <a:prstGeom prst="roundRect">
            <a:avLst/>
          </a:prstGeom>
          <a:solidFill>
            <a:srgbClr val="0070C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F9473AB-DE9B-51A8-FE6D-FDC1377872AF}"/>
              </a:ext>
            </a:extLst>
          </p:cNvPr>
          <p:cNvSpPr txBox="1"/>
          <p:nvPr/>
        </p:nvSpPr>
        <p:spPr>
          <a:xfrm>
            <a:off x="5142310" y="4163628"/>
            <a:ext cx="4111867" cy="3473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57" b="1" dirty="0">
                <a:solidFill>
                  <a:schemeClr val="bg1"/>
                </a:solidFill>
              </a:rPr>
              <a:t>Electron Dynamics in Weakly Bound Systems</a:t>
            </a:r>
            <a:endParaRPr lang="en-US" sz="1657" dirty="0">
              <a:solidFill>
                <a:schemeClr val="bg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CE03E38-F2D2-E370-594B-DEF0694C16E8}"/>
              </a:ext>
            </a:extLst>
          </p:cNvPr>
          <p:cNvSpPr/>
          <p:nvPr/>
        </p:nvSpPr>
        <p:spPr>
          <a:xfrm>
            <a:off x="495901" y="1455314"/>
            <a:ext cx="3750198" cy="47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43" dirty="0"/>
              <a:t>Multi-faceted research group working at the interface of electronic structure and quantum dynamics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954615-533D-8CC4-C5CC-6F0BF64FF4BC}"/>
              </a:ext>
            </a:extLst>
          </p:cNvPr>
          <p:cNvSpPr/>
          <p:nvPr/>
        </p:nvSpPr>
        <p:spPr>
          <a:xfrm>
            <a:off x="107643" y="2063174"/>
            <a:ext cx="2362497" cy="28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43" b="1" dirty="0"/>
              <a:t>Classically Isomorphic Methods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3C02A79-4DB0-9C24-A1DF-83DE2FA6F9C5}"/>
              </a:ext>
            </a:extLst>
          </p:cNvPr>
          <p:cNvSpPr/>
          <p:nvPr/>
        </p:nvSpPr>
        <p:spPr>
          <a:xfrm>
            <a:off x="2461097" y="2061163"/>
            <a:ext cx="2223271" cy="28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43" b="1" dirty="0"/>
              <a:t>Real-Time Electronic Structure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A84D1E5-09F5-241B-1CD3-048D06D81DEA}"/>
              </a:ext>
            </a:extLst>
          </p:cNvPr>
          <p:cNvSpPr/>
          <p:nvPr/>
        </p:nvSpPr>
        <p:spPr>
          <a:xfrm>
            <a:off x="123516" y="2341770"/>
            <a:ext cx="2341279" cy="389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7" dirty="0"/>
              <a:t>Map a complicated quantum system to a computationally tractable classical system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557DE1F-E00B-4077-6F1F-95504C12C39A}"/>
              </a:ext>
            </a:extLst>
          </p:cNvPr>
          <p:cNvSpPr/>
          <p:nvPr/>
        </p:nvSpPr>
        <p:spPr>
          <a:xfrm>
            <a:off x="2371000" y="2345122"/>
            <a:ext cx="2386952" cy="389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7" dirty="0"/>
              <a:t>Solve the time </a:t>
            </a:r>
            <a:r>
              <a:rPr lang="en-US" sz="967" i="1" dirty="0"/>
              <a:t>dependent</a:t>
            </a:r>
            <a:r>
              <a:rPr lang="en-US" sz="967" dirty="0"/>
              <a:t> Schrödinger equation – Quantum embedding</a:t>
            </a: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E0858520-5C50-D66D-9B7F-2844CC03AE1C}"/>
              </a:ext>
            </a:extLst>
          </p:cNvPr>
          <p:cNvSpPr/>
          <p:nvPr/>
        </p:nvSpPr>
        <p:spPr>
          <a:xfrm>
            <a:off x="1125641" y="3041260"/>
            <a:ext cx="289509" cy="9867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47E2BE-473C-3EB6-ECCD-3C66ED621B0D}"/>
              </a:ext>
            </a:extLst>
          </p:cNvPr>
          <p:cNvSpPr txBox="1"/>
          <p:nvPr/>
        </p:nvSpPr>
        <p:spPr bwMode="auto">
          <a:xfrm>
            <a:off x="221762" y="3478329"/>
            <a:ext cx="1023994" cy="19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138" tIns="31569" rIns="63138" bIns="3156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481" indent="-5481" defTabSz="666792" fontAlgn="base">
              <a:spcBef>
                <a:spcPct val="20000"/>
              </a:spcBef>
              <a:spcAft>
                <a:spcPct val="0"/>
              </a:spcAft>
            </a:pPr>
            <a:r>
              <a:rPr lang="en-US" sz="829" kern="0" dirty="0">
                <a:cs typeface="Arial"/>
              </a:rPr>
              <a:t>Quantum mechanics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4A2763-0106-F5AC-4149-09D1A1EAFBEF}"/>
              </a:ext>
            </a:extLst>
          </p:cNvPr>
          <p:cNvSpPr txBox="1"/>
          <p:nvPr/>
        </p:nvSpPr>
        <p:spPr bwMode="auto">
          <a:xfrm>
            <a:off x="1270396" y="3478329"/>
            <a:ext cx="961303" cy="19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138" tIns="31569" rIns="63138" bIns="3156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481" indent="-5481" defTabSz="666792" fontAlgn="base">
              <a:spcBef>
                <a:spcPct val="20000"/>
              </a:spcBef>
              <a:spcAft>
                <a:spcPct val="0"/>
              </a:spcAft>
            </a:pPr>
            <a:r>
              <a:rPr lang="en-US" sz="829" kern="0" dirty="0">
                <a:cs typeface="Arial"/>
              </a:rPr>
              <a:t>Classical mechanics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327020E-BAED-05D5-AEF0-FBEA2C80C2E9}"/>
              </a:ext>
            </a:extLst>
          </p:cNvPr>
          <p:cNvGrpSpPr/>
          <p:nvPr/>
        </p:nvGrpSpPr>
        <p:grpSpPr>
          <a:xfrm>
            <a:off x="2934614" y="2987590"/>
            <a:ext cx="1234087" cy="521264"/>
            <a:chOff x="3547653" y="3403800"/>
            <a:chExt cx="1947720" cy="82269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A4EE1F7-83FF-80D6-2C32-8EFA6D36105C}"/>
                </a:ext>
              </a:extLst>
            </p:cNvPr>
            <p:cNvCxnSpPr/>
            <p:nvPr/>
          </p:nvCxnSpPr>
          <p:spPr>
            <a:xfrm>
              <a:off x="3569096" y="3555664"/>
              <a:ext cx="19262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AF95178-2E8D-4EFC-54D6-D9DE323B953F}"/>
                </a:ext>
              </a:extLst>
            </p:cNvPr>
            <p:cNvSpPr/>
            <p:nvPr/>
          </p:nvSpPr>
          <p:spPr>
            <a:xfrm>
              <a:off x="4455398" y="3490314"/>
              <a:ext cx="121509" cy="12343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5112A01-97B6-31B7-B63C-52EBEC8802E3}"/>
                </a:ext>
              </a:extLst>
            </p:cNvPr>
            <p:cNvSpPr/>
            <p:nvPr/>
          </p:nvSpPr>
          <p:spPr>
            <a:xfrm>
              <a:off x="3601260" y="3515728"/>
              <a:ext cx="78624" cy="79872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87E4BD4-C8B3-9034-BB4A-F3694B1A08A2}"/>
                </a:ext>
              </a:extLst>
            </p:cNvPr>
            <p:cNvSpPr/>
            <p:nvPr/>
          </p:nvSpPr>
          <p:spPr>
            <a:xfrm>
              <a:off x="3887164" y="3515074"/>
              <a:ext cx="78624" cy="79872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DD8CA8C-D34D-12D5-B30C-C0D62000516E}"/>
                </a:ext>
              </a:extLst>
            </p:cNvPr>
            <p:cNvSpPr/>
            <p:nvPr/>
          </p:nvSpPr>
          <p:spPr>
            <a:xfrm>
              <a:off x="4194511" y="3515074"/>
              <a:ext cx="78624" cy="79872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1DEC5FA-9FB6-7AED-A186-F042EFB20512}"/>
                </a:ext>
              </a:extLst>
            </p:cNvPr>
            <p:cNvSpPr/>
            <p:nvPr/>
          </p:nvSpPr>
          <p:spPr>
            <a:xfrm>
              <a:off x="4781944" y="3515728"/>
              <a:ext cx="78624" cy="79872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4E88817-0B52-82F7-D4BF-18BD57223991}"/>
                </a:ext>
              </a:extLst>
            </p:cNvPr>
            <p:cNvSpPr/>
            <p:nvPr/>
          </p:nvSpPr>
          <p:spPr>
            <a:xfrm>
              <a:off x="5067848" y="3515074"/>
              <a:ext cx="78624" cy="79872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4976517-C334-4CB5-9F69-D7747CF0B313}"/>
                </a:ext>
              </a:extLst>
            </p:cNvPr>
            <p:cNvSpPr/>
            <p:nvPr/>
          </p:nvSpPr>
          <p:spPr>
            <a:xfrm>
              <a:off x="5375195" y="3515074"/>
              <a:ext cx="78624" cy="79872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5AD101C-BE65-C725-4C2C-A5C9E0BBBE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7305" y="3436858"/>
              <a:ext cx="235255" cy="238762"/>
            </a:xfrm>
            <a:prstGeom prst="ellipse">
              <a:avLst/>
            </a:prstGeom>
            <a:solidFill>
              <a:srgbClr val="FF0000">
                <a:alpha val="18000"/>
              </a:srgbClr>
            </a:solidFill>
            <a:ln w="158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6C0635E1-24D7-ABD2-94B9-C7F352C9302F}"/>
                </a:ext>
              </a:extLst>
            </p:cNvPr>
            <p:cNvSpPr/>
            <p:nvPr/>
          </p:nvSpPr>
          <p:spPr>
            <a:xfrm>
              <a:off x="3547653" y="3403800"/>
              <a:ext cx="792052" cy="303728"/>
            </a:xfrm>
            <a:prstGeom prst="ellipse">
              <a:avLst/>
            </a:prstGeom>
            <a:solidFill>
              <a:srgbClr val="008000">
                <a:alpha val="18000"/>
              </a:srgbClr>
            </a:solidFill>
            <a:ln w="158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0E08600-C9FE-EE98-9EE9-B1E5E618954A}"/>
                </a:ext>
              </a:extLst>
            </p:cNvPr>
            <p:cNvSpPr/>
            <p:nvPr/>
          </p:nvSpPr>
          <p:spPr>
            <a:xfrm>
              <a:off x="4692599" y="3403800"/>
              <a:ext cx="794467" cy="303728"/>
            </a:xfrm>
            <a:prstGeom prst="ellipse">
              <a:avLst/>
            </a:prstGeom>
            <a:solidFill>
              <a:srgbClr val="008000">
                <a:alpha val="18000"/>
              </a:srgbClr>
            </a:solidFill>
            <a:ln w="158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BDFA9D6-4376-21C7-11E4-868679A96032}"/>
                </a:ext>
              </a:extLst>
            </p:cNvPr>
            <p:cNvSpPr/>
            <p:nvPr/>
          </p:nvSpPr>
          <p:spPr>
            <a:xfrm>
              <a:off x="4657871" y="3997339"/>
              <a:ext cx="78625" cy="79871"/>
            </a:xfrm>
            <a:prstGeom prst="ellipse">
              <a:avLst/>
            </a:prstGeom>
            <a:gradFill flip="none" rotWithShape="1">
              <a:gsLst>
                <a:gs pos="0">
                  <a:srgbClr val="3366FF"/>
                </a:gs>
                <a:gs pos="100000">
                  <a:srgbClr val="0000FF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D2B64DA-AEC1-A573-A881-9F80FC05F358}"/>
                </a:ext>
              </a:extLst>
            </p:cNvPr>
            <p:cNvSpPr/>
            <p:nvPr/>
          </p:nvSpPr>
          <p:spPr>
            <a:xfrm>
              <a:off x="4269960" y="3949951"/>
              <a:ext cx="121509" cy="12343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C8B5DEB9-B129-0B10-18BF-89AC0EAF2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1867" y="3896494"/>
              <a:ext cx="235255" cy="238762"/>
            </a:xfrm>
            <a:prstGeom prst="ellipse">
              <a:avLst/>
            </a:prstGeom>
            <a:solidFill>
              <a:srgbClr val="FF0000">
                <a:alpha val="18000"/>
              </a:srgbClr>
            </a:solidFill>
            <a:ln w="158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6743" tIns="33372" rIns="66743" bIns="33372" rtlCol="0" anchor="ctr"/>
            <a:lstStyle/>
            <a:p>
              <a:pPr algn="ctr"/>
              <a:endParaRPr lang="en-US" sz="1243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4534B9-0602-8691-A58B-F9DCA783B88E}"/>
                </a:ext>
              </a:extLst>
            </p:cNvPr>
            <p:cNvSpPr txBox="1"/>
            <p:nvPr/>
          </p:nvSpPr>
          <p:spPr>
            <a:xfrm flipH="1">
              <a:off x="4374429" y="3845885"/>
              <a:ext cx="220154" cy="38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7" b="1" spc="69" dirty="0">
                  <a:latin typeface="Helvetica"/>
                  <a:cs typeface="Helvetica"/>
                </a:rPr>
                <a:t>+</a:t>
              </a:r>
            </a:p>
          </p:txBody>
        </p:sp>
        <p:sp>
          <p:nvSpPr>
            <p:cNvPr id="225" name="Down Arrow 224">
              <a:extLst>
                <a:ext uri="{FF2B5EF4-FFF2-40B4-BE49-F238E27FC236}">
                  <a16:creationId xmlns:a16="http://schemas.microsoft.com/office/drawing/2014/main" id="{C51D974C-2F19-A453-BA49-AD829BCFA36A}"/>
                </a:ext>
              </a:extLst>
            </p:cNvPr>
            <p:cNvSpPr/>
            <p:nvPr/>
          </p:nvSpPr>
          <p:spPr>
            <a:xfrm>
              <a:off x="4479696" y="3720537"/>
              <a:ext cx="101145" cy="20793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A6ED98A-A61C-55B8-C2D1-EFAE072CEB78}"/>
                </a:ext>
              </a:extLst>
            </p:cNvPr>
            <p:cNvSpPr/>
            <p:nvPr/>
          </p:nvSpPr>
          <p:spPr>
            <a:xfrm rot="8298504" flipV="1">
              <a:off x="4774440" y="3854871"/>
              <a:ext cx="412308" cy="153756"/>
            </a:xfrm>
            <a:custGeom>
              <a:avLst/>
              <a:gdLst>
                <a:gd name="connsiteX0" fmla="*/ 0 w 889000"/>
                <a:gd name="connsiteY0" fmla="*/ 0 h 105880"/>
                <a:gd name="connsiteX1" fmla="*/ 423334 w 889000"/>
                <a:gd name="connsiteY1" fmla="*/ 105834 h 105880"/>
                <a:gd name="connsiteX2" fmla="*/ 889000 w 889000"/>
                <a:gd name="connsiteY2" fmla="*/ 10584 h 10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105880">
                  <a:moveTo>
                    <a:pt x="0" y="0"/>
                  </a:moveTo>
                  <a:cubicBezTo>
                    <a:pt x="137583" y="52035"/>
                    <a:pt x="275167" y="104070"/>
                    <a:pt x="423334" y="105834"/>
                  </a:cubicBezTo>
                  <a:cubicBezTo>
                    <a:pt x="571501" y="107598"/>
                    <a:pt x="730250" y="59091"/>
                    <a:pt x="889000" y="10584"/>
                  </a:cubicBezTo>
                </a:path>
              </a:pathLst>
            </a:custGeom>
            <a:ln w="19050" cmpd="sng">
              <a:gradFill flip="none" rotWithShape="1">
                <a:gsLst>
                  <a:gs pos="0">
                    <a:srgbClr val="008000"/>
                  </a:gs>
                  <a:gs pos="100000">
                    <a:srgbClr val="0000FF"/>
                  </a:gs>
                  <a:gs pos="24000">
                    <a:srgbClr val="008000"/>
                  </a:gs>
                </a:gsLst>
                <a:lin ang="0" scaled="1"/>
                <a:tileRect/>
              </a:gradFill>
              <a:prstDash val="solid"/>
              <a:headEnd type="none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43" dirty="0"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4D4DB8C1-88FC-1B4D-21B5-8C1F36F21B29}"/>
              </a:ext>
            </a:extLst>
          </p:cNvPr>
          <p:cNvSpPr txBox="1"/>
          <p:nvPr/>
        </p:nvSpPr>
        <p:spPr bwMode="auto">
          <a:xfrm>
            <a:off x="2668246" y="2756435"/>
            <a:ext cx="1983623" cy="19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138" tIns="31569" rIns="63138" bIns="3156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481" indent="-5481" defTabSz="666792" fontAlgn="base">
              <a:spcBef>
                <a:spcPct val="20000"/>
              </a:spcBef>
              <a:spcAft>
                <a:spcPct val="0"/>
              </a:spcAft>
            </a:pPr>
            <a:r>
              <a:rPr lang="en-US" sz="829" kern="0" dirty="0">
                <a:solidFill>
                  <a:srgbClr val="FF0000"/>
                </a:solidFill>
                <a:cs typeface="Arial"/>
              </a:rPr>
              <a:t>Subsystem</a:t>
            </a:r>
            <a:r>
              <a:rPr lang="en-US" sz="829" kern="0" dirty="0">
                <a:cs typeface="Arial"/>
              </a:rPr>
              <a:t> coupled to </a:t>
            </a:r>
            <a:r>
              <a:rPr lang="en-US" sz="829" i="1" kern="0" dirty="0">
                <a:solidFill>
                  <a:srgbClr val="00B050"/>
                </a:solidFill>
                <a:cs typeface="Arial"/>
              </a:rPr>
              <a:t>large</a:t>
            </a:r>
            <a:r>
              <a:rPr lang="en-US" sz="829" kern="0" dirty="0">
                <a:solidFill>
                  <a:srgbClr val="00B050"/>
                </a:solidFill>
                <a:cs typeface="Arial"/>
              </a:rPr>
              <a:t> environment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3436A53-D002-2F87-2116-CB0747D43E8B}"/>
              </a:ext>
            </a:extLst>
          </p:cNvPr>
          <p:cNvSpPr txBox="1"/>
          <p:nvPr/>
        </p:nvSpPr>
        <p:spPr bwMode="auto">
          <a:xfrm>
            <a:off x="2637372" y="3524065"/>
            <a:ext cx="1983623" cy="19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138" tIns="31569" rIns="63138" bIns="3156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481" indent="-5481" defTabSz="666792" fontAlgn="base">
              <a:spcBef>
                <a:spcPct val="20000"/>
              </a:spcBef>
              <a:spcAft>
                <a:spcPct val="0"/>
              </a:spcAft>
            </a:pPr>
            <a:r>
              <a:rPr lang="en-US" sz="829" kern="0" dirty="0">
                <a:solidFill>
                  <a:srgbClr val="FF0000"/>
                </a:solidFill>
                <a:cs typeface="Arial"/>
              </a:rPr>
              <a:t>Subsystem</a:t>
            </a:r>
            <a:r>
              <a:rPr lang="en-US" sz="829" kern="0" dirty="0">
                <a:cs typeface="Arial"/>
              </a:rPr>
              <a:t> coupled to </a:t>
            </a:r>
            <a:r>
              <a:rPr lang="en-US" sz="829" i="1" kern="0" dirty="0">
                <a:solidFill>
                  <a:srgbClr val="0070C0"/>
                </a:solidFill>
                <a:cs typeface="Arial"/>
              </a:rPr>
              <a:t>small</a:t>
            </a:r>
            <a:r>
              <a:rPr lang="en-US" sz="829" kern="0" dirty="0">
                <a:solidFill>
                  <a:srgbClr val="0070C0"/>
                </a:solidFill>
                <a:cs typeface="Arial"/>
              </a:rPr>
              <a:t> environment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77DC4044-FDAE-C790-9205-6B392FA5A10E}"/>
              </a:ext>
            </a:extLst>
          </p:cNvPr>
          <p:cNvSpPr/>
          <p:nvPr/>
        </p:nvSpPr>
        <p:spPr>
          <a:xfrm>
            <a:off x="4892729" y="2060993"/>
            <a:ext cx="2348868" cy="28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43" b="1" dirty="0"/>
              <a:t>Charge-transport in perovskites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DAB49705-4134-F5C4-2343-B7D0907C0A17}"/>
              </a:ext>
            </a:extLst>
          </p:cNvPr>
          <p:cNvSpPr/>
          <p:nvPr/>
        </p:nvSpPr>
        <p:spPr>
          <a:xfrm>
            <a:off x="7185229" y="2060474"/>
            <a:ext cx="2354464" cy="28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43" b="1" dirty="0"/>
              <a:t>Spin-transport across interfaces</a:t>
            </a: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90EC9293-960C-66EF-3B8E-ADA7C9A9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58" y="2552207"/>
            <a:ext cx="787148" cy="8289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C69E0B7A-1771-95E9-87CA-C19B49996D9F}"/>
              </a:ext>
            </a:extLst>
          </p:cNvPr>
          <p:cNvGrpSpPr/>
          <p:nvPr/>
        </p:nvGrpSpPr>
        <p:grpSpPr>
          <a:xfrm>
            <a:off x="5121095" y="2576090"/>
            <a:ext cx="851743" cy="844727"/>
            <a:chOff x="7532588" y="2218885"/>
            <a:chExt cx="1371939" cy="1360639"/>
          </a:xfrm>
        </p:grpSpPr>
        <p:pic>
          <p:nvPicPr>
            <p:cNvPr id="1038" name="Picture 4">
              <a:extLst>
                <a:ext uri="{FF2B5EF4-FFF2-40B4-BE49-F238E27FC236}">
                  <a16:creationId xmlns:a16="http://schemas.microsoft.com/office/drawing/2014/main" id="{E5DF7CEA-7165-09AB-C48D-40DF2F1265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25"/>
            <a:stretch/>
          </p:blipFill>
          <p:spPr bwMode="auto">
            <a:xfrm>
              <a:off x="7566135" y="2218885"/>
              <a:ext cx="1338392" cy="136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993F040D-775A-F1C6-647C-380FB4961E29}"/>
                </a:ext>
              </a:extLst>
            </p:cNvPr>
            <p:cNvSpPr/>
            <p:nvPr/>
          </p:nvSpPr>
          <p:spPr>
            <a:xfrm>
              <a:off x="7532588" y="2690546"/>
              <a:ext cx="125512" cy="376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</p:grpSp>
      <p:sp>
        <p:nvSpPr>
          <p:cNvPr id="1041" name="TextBox 1040">
            <a:extLst>
              <a:ext uri="{FF2B5EF4-FFF2-40B4-BE49-F238E27FC236}">
                <a16:creationId xmlns:a16="http://schemas.microsoft.com/office/drawing/2014/main" id="{AEE9A691-E9BE-EE6D-8B3A-04DF072F2DAF}"/>
              </a:ext>
            </a:extLst>
          </p:cNvPr>
          <p:cNvSpPr txBox="1"/>
          <p:nvPr/>
        </p:nvSpPr>
        <p:spPr bwMode="auto">
          <a:xfrm>
            <a:off x="6031458" y="3415014"/>
            <a:ext cx="1222108" cy="31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138" tIns="31569" rIns="63138" bIns="3156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481" indent="-5481" algn="ctr" defTabSz="666792" fontAlgn="base">
              <a:spcBef>
                <a:spcPct val="20000"/>
              </a:spcBef>
              <a:spcAft>
                <a:spcPct val="0"/>
              </a:spcAft>
            </a:pPr>
            <a:r>
              <a:rPr lang="en-US" sz="829" kern="0" dirty="0">
                <a:cs typeface="Arial"/>
              </a:rPr>
              <a:t>Explicit electron in fully atomistic simulation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FB4FAC9D-EBBF-A4D9-A1FC-91AE9C06ABEA}"/>
              </a:ext>
            </a:extLst>
          </p:cNvPr>
          <p:cNvSpPr/>
          <p:nvPr/>
        </p:nvSpPr>
        <p:spPr>
          <a:xfrm>
            <a:off x="4916745" y="1458923"/>
            <a:ext cx="4603909" cy="47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43" dirty="0"/>
              <a:t>Examine electron-nuclear, electron-electron, and spin-spin interactions in governing the non-equilibrium transport of electrons</a:t>
            </a:r>
          </a:p>
        </p:txBody>
      </p: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A0410A6C-FD40-DE0E-934C-EBE315E8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393287" y="2664569"/>
            <a:ext cx="916852" cy="504689"/>
          </a:xfrm>
          <a:prstGeom prst="rect">
            <a:avLst/>
          </a:prstGeom>
        </p:spPr>
      </p:pic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D0BCCAB9-E098-1958-451F-957B89502BD8}"/>
              </a:ext>
            </a:extLst>
          </p:cNvPr>
          <p:cNvGrpSpPr/>
          <p:nvPr/>
        </p:nvGrpSpPr>
        <p:grpSpPr>
          <a:xfrm>
            <a:off x="8582922" y="2510826"/>
            <a:ext cx="505549" cy="863538"/>
            <a:chOff x="17024352" y="25551653"/>
            <a:chExt cx="2646960" cy="4154673"/>
          </a:xfrm>
        </p:grpSpPr>
        <p:pic>
          <p:nvPicPr>
            <p:cNvPr id="1046" name="Picture 71">
              <a:extLst>
                <a:ext uri="{FF2B5EF4-FFF2-40B4-BE49-F238E27FC236}">
                  <a16:creationId xmlns:a16="http://schemas.microsoft.com/office/drawing/2014/main" id="{ECA71FE4-527A-F9FE-63BC-3F3F5B852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281100" y="26316113"/>
              <a:ext cx="4154672" cy="2625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074D66EC-A28D-4A60-6EBA-5979C6D2E8B2}"/>
                </a:ext>
              </a:extLst>
            </p:cNvPr>
            <p:cNvSpPr/>
            <p:nvPr/>
          </p:nvSpPr>
          <p:spPr>
            <a:xfrm>
              <a:off x="17024352" y="25551653"/>
              <a:ext cx="767621" cy="1477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6C2C6BCA-F7B5-F688-C8AB-538CA0ED886D}"/>
                </a:ext>
              </a:extLst>
            </p:cNvPr>
            <p:cNvSpPr/>
            <p:nvPr/>
          </p:nvSpPr>
          <p:spPr>
            <a:xfrm>
              <a:off x="18722908" y="25867574"/>
              <a:ext cx="885892" cy="2414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</p:grpSp>
      <p:sp>
        <p:nvSpPr>
          <p:cNvPr id="1049" name="TextBox 1048">
            <a:extLst>
              <a:ext uri="{FF2B5EF4-FFF2-40B4-BE49-F238E27FC236}">
                <a16:creationId xmlns:a16="http://schemas.microsoft.com/office/drawing/2014/main" id="{DF0DDEF7-5DBD-4CFD-F4FE-27FC49E5178F}"/>
              </a:ext>
            </a:extLst>
          </p:cNvPr>
          <p:cNvSpPr txBox="1"/>
          <p:nvPr/>
        </p:nvSpPr>
        <p:spPr bwMode="auto">
          <a:xfrm>
            <a:off x="7285840" y="3394154"/>
            <a:ext cx="1222108" cy="31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138" tIns="31569" rIns="63138" bIns="3156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481" indent="-5481" algn="ctr" defTabSz="666792" fontAlgn="base">
              <a:spcBef>
                <a:spcPct val="20000"/>
              </a:spcBef>
              <a:spcAft>
                <a:spcPct val="0"/>
              </a:spcAft>
            </a:pPr>
            <a:r>
              <a:rPr lang="en-US" sz="829" kern="0" dirty="0">
                <a:cs typeface="Arial"/>
              </a:rPr>
              <a:t>Magnetic tunnel junctions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EA2A97D8-61A8-7C1E-9FE5-0A3B3BE60000}"/>
              </a:ext>
            </a:extLst>
          </p:cNvPr>
          <p:cNvSpPr txBox="1"/>
          <p:nvPr/>
        </p:nvSpPr>
        <p:spPr bwMode="auto">
          <a:xfrm>
            <a:off x="8336593" y="3405531"/>
            <a:ext cx="992035" cy="31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138" tIns="31569" rIns="63138" bIns="31569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481" indent="-5481" algn="ctr" defTabSz="666792" fontAlgn="base">
              <a:spcBef>
                <a:spcPct val="20000"/>
              </a:spcBef>
              <a:spcAft>
                <a:spcPct val="0"/>
              </a:spcAft>
            </a:pPr>
            <a:r>
              <a:rPr lang="en-US" sz="829" kern="0" dirty="0">
                <a:cs typeface="Arial"/>
              </a:rPr>
              <a:t>Chirality-induced spin selectivity</a:t>
            </a:r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0C2F50A7-22F7-F034-8D17-6B532A5B328C}"/>
              </a:ext>
            </a:extLst>
          </p:cNvPr>
          <p:cNvGrpSpPr/>
          <p:nvPr/>
        </p:nvGrpSpPr>
        <p:grpSpPr>
          <a:xfrm>
            <a:off x="2678282" y="4894198"/>
            <a:ext cx="1507826" cy="1106277"/>
            <a:chOff x="4061514" y="2303718"/>
            <a:chExt cx="2184212" cy="1602535"/>
          </a:xfrm>
        </p:grpSpPr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FC596386-5AC2-15E2-3F2D-301570BF4178}"/>
                </a:ext>
              </a:extLst>
            </p:cNvPr>
            <p:cNvSpPr/>
            <p:nvPr/>
          </p:nvSpPr>
          <p:spPr>
            <a:xfrm>
              <a:off x="4201787" y="3465676"/>
              <a:ext cx="1012112" cy="440577"/>
            </a:xfrm>
            <a:custGeom>
              <a:avLst/>
              <a:gdLst>
                <a:gd name="connsiteX0" fmla="*/ 0 w 2895600"/>
                <a:gd name="connsiteY0" fmla="*/ 851370 h 851370"/>
                <a:gd name="connsiteX1" fmla="*/ 1524000 w 2895600"/>
                <a:gd name="connsiteY1" fmla="*/ 838670 h 851370"/>
                <a:gd name="connsiteX2" fmla="*/ 1943100 w 2895600"/>
                <a:gd name="connsiteY2" fmla="*/ 737070 h 851370"/>
                <a:gd name="connsiteX3" fmla="*/ 2184400 w 2895600"/>
                <a:gd name="connsiteY3" fmla="*/ 571970 h 851370"/>
                <a:gd name="connsiteX4" fmla="*/ 2286000 w 2895600"/>
                <a:gd name="connsiteY4" fmla="*/ 406870 h 851370"/>
                <a:gd name="connsiteX5" fmla="*/ 2387600 w 2895600"/>
                <a:gd name="connsiteY5" fmla="*/ 241770 h 851370"/>
                <a:gd name="connsiteX6" fmla="*/ 2540000 w 2895600"/>
                <a:gd name="connsiteY6" fmla="*/ 102070 h 851370"/>
                <a:gd name="connsiteX7" fmla="*/ 2730500 w 2895600"/>
                <a:gd name="connsiteY7" fmla="*/ 13170 h 851370"/>
                <a:gd name="connsiteX8" fmla="*/ 2895600 w 2895600"/>
                <a:gd name="connsiteY8" fmla="*/ 470 h 85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851370">
                  <a:moveTo>
                    <a:pt x="0" y="851370"/>
                  </a:moveTo>
                  <a:lnTo>
                    <a:pt x="1524000" y="838670"/>
                  </a:lnTo>
                  <a:cubicBezTo>
                    <a:pt x="1847850" y="819620"/>
                    <a:pt x="1833034" y="781520"/>
                    <a:pt x="1943100" y="737070"/>
                  </a:cubicBezTo>
                  <a:cubicBezTo>
                    <a:pt x="2053166" y="692620"/>
                    <a:pt x="2127250" y="627003"/>
                    <a:pt x="2184400" y="571970"/>
                  </a:cubicBezTo>
                  <a:cubicBezTo>
                    <a:pt x="2241550" y="516937"/>
                    <a:pt x="2286000" y="406870"/>
                    <a:pt x="2286000" y="406870"/>
                  </a:cubicBezTo>
                  <a:cubicBezTo>
                    <a:pt x="2319867" y="351837"/>
                    <a:pt x="2345267" y="292570"/>
                    <a:pt x="2387600" y="241770"/>
                  </a:cubicBezTo>
                  <a:cubicBezTo>
                    <a:pt x="2429933" y="190970"/>
                    <a:pt x="2482850" y="140170"/>
                    <a:pt x="2540000" y="102070"/>
                  </a:cubicBezTo>
                  <a:cubicBezTo>
                    <a:pt x="2597150" y="63970"/>
                    <a:pt x="2671233" y="30103"/>
                    <a:pt x="2730500" y="13170"/>
                  </a:cubicBezTo>
                  <a:cubicBezTo>
                    <a:pt x="2789767" y="-3763"/>
                    <a:pt x="2895600" y="470"/>
                    <a:pt x="2895600" y="470"/>
                  </a:cubicBezTo>
                </a:path>
              </a:pathLst>
            </a:cu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68BBA273-1729-CA8E-004C-8C9064562528}"/>
                </a:ext>
              </a:extLst>
            </p:cNvPr>
            <p:cNvSpPr/>
            <p:nvPr/>
          </p:nvSpPr>
          <p:spPr>
            <a:xfrm flipH="1">
              <a:off x="5213899" y="3465676"/>
              <a:ext cx="1012112" cy="440577"/>
            </a:xfrm>
            <a:custGeom>
              <a:avLst/>
              <a:gdLst>
                <a:gd name="connsiteX0" fmla="*/ 0 w 2895600"/>
                <a:gd name="connsiteY0" fmla="*/ 851370 h 851370"/>
                <a:gd name="connsiteX1" fmla="*/ 1524000 w 2895600"/>
                <a:gd name="connsiteY1" fmla="*/ 838670 h 851370"/>
                <a:gd name="connsiteX2" fmla="*/ 1943100 w 2895600"/>
                <a:gd name="connsiteY2" fmla="*/ 737070 h 851370"/>
                <a:gd name="connsiteX3" fmla="*/ 2184400 w 2895600"/>
                <a:gd name="connsiteY3" fmla="*/ 571970 h 851370"/>
                <a:gd name="connsiteX4" fmla="*/ 2286000 w 2895600"/>
                <a:gd name="connsiteY4" fmla="*/ 406870 h 851370"/>
                <a:gd name="connsiteX5" fmla="*/ 2387600 w 2895600"/>
                <a:gd name="connsiteY5" fmla="*/ 241770 h 851370"/>
                <a:gd name="connsiteX6" fmla="*/ 2540000 w 2895600"/>
                <a:gd name="connsiteY6" fmla="*/ 102070 h 851370"/>
                <a:gd name="connsiteX7" fmla="*/ 2730500 w 2895600"/>
                <a:gd name="connsiteY7" fmla="*/ 13170 h 851370"/>
                <a:gd name="connsiteX8" fmla="*/ 2895600 w 2895600"/>
                <a:gd name="connsiteY8" fmla="*/ 470 h 85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851370">
                  <a:moveTo>
                    <a:pt x="0" y="851370"/>
                  </a:moveTo>
                  <a:lnTo>
                    <a:pt x="1524000" y="838670"/>
                  </a:lnTo>
                  <a:cubicBezTo>
                    <a:pt x="1847850" y="819620"/>
                    <a:pt x="1833034" y="781520"/>
                    <a:pt x="1943100" y="737070"/>
                  </a:cubicBezTo>
                  <a:cubicBezTo>
                    <a:pt x="2053166" y="692620"/>
                    <a:pt x="2127250" y="627003"/>
                    <a:pt x="2184400" y="571970"/>
                  </a:cubicBezTo>
                  <a:cubicBezTo>
                    <a:pt x="2241550" y="516937"/>
                    <a:pt x="2286000" y="406870"/>
                    <a:pt x="2286000" y="406870"/>
                  </a:cubicBezTo>
                  <a:cubicBezTo>
                    <a:pt x="2319867" y="351837"/>
                    <a:pt x="2345267" y="292570"/>
                    <a:pt x="2387600" y="241770"/>
                  </a:cubicBezTo>
                  <a:cubicBezTo>
                    <a:pt x="2429933" y="190970"/>
                    <a:pt x="2482850" y="140170"/>
                    <a:pt x="2540000" y="102070"/>
                  </a:cubicBezTo>
                  <a:cubicBezTo>
                    <a:pt x="2597150" y="63970"/>
                    <a:pt x="2671233" y="30103"/>
                    <a:pt x="2730500" y="13170"/>
                  </a:cubicBezTo>
                  <a:cubicBezTo>
                    <a:pt x="2789767" y="-3763"/>
                    <a:pt x="2895600" y="470"/>
                    <a:pt x="2895600" y="470"/>
                  </a:cubicBezTo>
                </a:path>
              </a:pathLst>
            </a:cu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6744D58B-08AB-5C62-3030-BAD4D3D55409}"/>
                </a:ext>
              </a:extLst>
            </p:cNvPr>
            <p:cNvSpPr/>
            <p:nvPr/>
          </p:nvSpPr>
          <p:spPr>
            <a:xfrm flipV="1">
              <a:off x="4201787" y="2827102"/>
              <a:ext cx="1012112" cy="440577"/>
            </a:xfrm>
            <a:custGeom>
              <a:avLst/>
              <a:gdLst>
                <a:gd name="connsiteX0" fmla="*/ 0 w 2895600"/>
                <a:gd name="connsiteY0" fmla="*/ 851370 h 851370"/>
                <a:gd name="connsiteX1" fmla="*/ 1524000 w 2895600"/>
                <a:gd name="connsiteY1" fmla="*/ 838670 h 851370"/>
                <a:gd name="connsiteX2" fmla="*/ 1943100 w 2895600"/>
                <a:gd name="connsiteY2" fmla="*/ 737070 h 851370"/>
                <a:gd name="connsiteX3" fmla="*/ 2184400 w 2895600"/>
                <a:gd name="connsiteY3" fmla="*/ 571970 h 851370"/>
                <a:gd name="connsiteX4" fmla="*/ 2286000 w 2895600"/>
                <a:gd name="connsiteY4" fmla="*/ 406870 h 851370"/>
                <a:gd name="connsiteX5" fmla="*/ 2387600 w 2895600"/>
                <a:gd name="connsiteY5" fmla="*/ 241770 h 851370"/>
                <a:gd name="connsiteX6" fmla="*/ 2540000 w 2895600"/>
                <a:gd name="connsiteY6" fmla="*/ 102070 h 851370"/>
                <a:gd name="connsiteX7" fmla="*/ 2730500 w 2895600"/>
                <a:gd name="connsiteY7" fmla="*/ 13170 h 851370"/>
                <a:gd name="connsiteX8" fmla="*/ 2895600 w 2895600"/>
                <a:gd name="connsiteY8" fmla="*/ 470 h 85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851370">
                  <a:moveTo>
                    <a:pt x="0" y="851370"/>
                  </a:moveTo>
                  <a:lnTo>
                    <a:pt x="1524000" y="838670"/>
                  </a:lnTo>
                  <a:cubicBezTo>
                    <a:pt x="1847850" y="819620"/>
                    <a:pt x="1833034" y="781520"/>
                    <a:pt x="1943100" y="737070"/>
                  </a:cubicBezTo>
                  <a:cubicBezTo>
                    <a:pt x="2053166" y="692620"/>
                    <a:pt x="2127250" y="627003"/>
                    <a:pt x="2184400" y="571970"/>
                  </a:cubicBezTo>
                  <a:cubicBezTo>
                    <a:pt x="2241550" y="516937"/>
                    <a:pt x="2286000" y="406870"/>
                    <a:pt x="2286000" y="406870"/>
                  </a:cubicBezTo>
                  <a:cubicBezTo>
                    <a:pt x="2319867" y="351837"/>
                    <a:pt x="2345267" y="292570"/>
                    <a:pt x="2387600" y="241770"/>
                  </a:cubicBezTo>
                  <a:cubicBezTo>
                    <a:pt x="2429933" y="190970"/>
                    <a:pt x="2482850" y="140170"/>
                    <a:pt x="2540000" y="102070"/>
                  </a:cubicBezTo>
                  <a:cubicBezTo>
                    <a:pt x="2597150" y="63970"/>
                    <a:pt x="2671233" y="30103"/>
                    <a:pt x="2730500" y="13170"/>
                  </a:cubicBezTo>
                  <a:cubicBezTo>
                    <a:pt x="2789767" y="-3763"/>
                    <a:pt x="2895600" y="470"/>
                    <a:pt x="2895600" y="470"/>
                  </a:cubicBezTo>
                </a:path>
              </a:pathLst>
            </a:cu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9011DCF2-3FBB-DB30-5968-C756601CD944}"/>
                </a:ext>
              </a:extLst>
            </p:cNvPr>
            <p:cNvSpPr/>
            <p:nvPr/>
          </p:nvSpPr>
          <p:spPr>
            <a:xfrm flipH="1" flipV="1">
              <a:off x="5213899" y="2825783"/>
              <a:ext cx="1012112" cy="440577"/>
            </a:xfrm>
            <a:custGeom>
              <a:avLst/>
              <a:gdLst>
                <a:gd name="connsiteX0" fmla="*/ 0 w 2895600"/>
                <a:gd name="connsiteY0" fmla="*/ 851370 h 851370"/>
                <a:gd name="connsiteX1" fmla="*/ 1524000 w 2895600"/>
                <a:gd name="connsiteY1" fmla="*/ 838670 h 851370"/>
                <a:gd name="connsiteX2" fmla="*/ 1943100 w 2895600"/>
                <a:gd name="connsiteY2" fmla="*/ 737070 h 851370"/>
                <a:gd name="connsiteX3" fmla="*/ 2184400 w 2895600"/>
                <a:gd name="connsiteY3" fmla="*/ 571970 h 851370"/>
                <a:gd name="connsiteX4" fmla="*/ 2286000 w 2895600"/>
                <a:gd name="connsiteY4" fmla="*/ 406870 h 851370"/>
                <a:gd name="connsiteX5" fmla="*/ 2387600 w 2895600"/>
                <a:gd name="connsiteY5" fmla="*/ 241770 h 851370"/>
                <a:gd name="connsiteX6" fmla="*/ 2540000 w 2895600"/>
                <a:gd name="connsiteY6" fmla="*/ 102070 h 851370"/>
                <a:gd name="connsiteX7" fmla="*/ 2730500 w 2895600"/>
                <a:gd name="connsiteY7" fmla="*/ 13170 h 851370"/>
                <a:gd name="connsiteX8" fmla="*/ 2895600 w 2895600"/>
                <a:gd name="connsiteY8" fmla="*/ 470 h 85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851370">
                  <a:moveTo>
                    <a:pt x="0" y="851370"/>
                  </a:moveTo>
                  <a:lnTo>
                    <a:pt x="1524000" y="838670"/>
                  </a:lnTo>
                  <a:cubicBezTo>
                    <a:pt x="1847850" y="819620"/>
                    <a:pt x="1833034" y="781520"/>
                    <a:pt x="1943100" y="737070"/>
                  </a:cubicBezTo>
                  <a:cubicBezTo>
                    <a:pt x="2053166" y="692620"/>
                    <a:pt x="2127250" y="627003"/>
                    <a:pt x="2184400" y="571970"/>
                  </a:cubicBezTo>
                  <a:cubicBezTo>
                    <a:pt x="2241550" y="516937"/>
                    <a:pt x="2286000" y="406870"/>
                    <a:pt x="2286000" y="406870"/>
                  </a:cubicBezTo>
                  <a:cubicBezTo>
                    <a:pt x="2319867" y="351837"/>
                    <a:pt x="2345267" y="292570"/>
                    <a:pt x="2387600" y="241770"/>
                  </a:cubicBezTo>
                  <a:cubicBezTo>
                    <a:pt x="2429933" y="190970"/>
                    <a:pt x="2482850" y="140170"/>
                    <a:pt x="2540000" y="102070"/>
                  </a:cubicBezTo>
                  <a:cubicBezTo>
                    <a:pt x="2597150" y="63970"/>
                    <a:pt x="2671233" y="30103"/>
                    <a:pt x="2730500" y="13170"/>
                  </a:cubicBezTo>
                  <a:cubicBezTo>
                    <a:pt x="2789767" y="-3763"/>
                    <a:pt x="2895600" y="470"/>
                    <a:pt x="2895600" y="470"/>
                  </a:cubicBezTo>
                </a:path>
              </a:pathLst>
            </a:cu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57DD36D2-C2FC-A4D3-9FB9-0F7CF4CE74D9}"/>
                </a:ext>
              </a:extLst>
            </p:cNvPr>
            <p:cNvSpPr/>
            <p:nvPr/>
          </p:nvSpPr>
          <p:spPr>
            <a:xfrm>
              <a:off x="5489929" y="2736410"/>
              <a:ext cx="755797" cy="368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3"/>
            </a:p>
          </p:txBody>
        </p: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0E5523D4-F104-4C7F-B130-F8E3B58E24AC}"/>
                </a:ext>
              </a:extLst>
            </p:cNvPr>
            <p:cNvCxnSpPr/>
            <p:nvPr/>
          </p:nvCxnSpPr>
          <p:spPr>
            <a:xfrm flipV="1">
              <a:off x="5496501" y="2742982"/>
              <a:ext cx="144587" cy="18402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7A18DFE5-08AE-5B1B-D96E-BFA7B3D1F5C8}"/>
                </a:ext>
              </a:extLst>
            </p:cNvPr>
            <p:cNvCxnSpPr/>
            <p:nvPr/>
          </p:nvCxnSpPr>
          <p:spPr>
            <a:xfrm>
              <a:off x="5496501" y="2927003"/>
              <a:ext cx="144587" cy="18402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7498480B-8734-85CB-2CF4-ADEEDAFA0515}"/>
                </a:ext>
              </a:extLst>
            </p:cNvPr>
            <p:cNvCxnSpPr/>
            <p:nvPr/>
          </p:nvCxnSpPr>
          <p:spPr>
            <a:xfrm>
              <a:off x="5636246" y="2739524"/>
              <a:ext cx="190592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A722D854-5457-14AD-A196-3B96596E8B5F}"/>
                </a:ext>
              </a:extLst>
            </p:cNvPr>
            <p:cNvCxnSpPr/>
            <p:nvPr/>
          </p:nvCxnSpPr>
          <p:spPr>
            <a:xfrm>
              <a:off x="5636246" y="3114482"/>
              <a:ext cx="190592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68" name="Object 1067">
              <a:extLst>
                <a:ext uri="{FF2B5EF4-FFF2-40B4-BE49-F238E27FC236}">
                  <a16:creationId xmlns:a16="http://schemas.microsoft.com/office/drawing/2014/main" id="{A04D7A9B-08A7-3AD9-413E-DB178194CB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73449" y="2660830"/>
            <a:ext cx="262886" cy="1921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30200" imgH="241300" progId="Equation.3">
                    <p:embed/>
                  </p:oleObj>
                </mc:Choice>
                <mc:Fallback>
                  <p:oleObj name="Equation" r:id="rId6" imgW="330200" imgH="241300" progId="Equation.3">
                    <p:embed/>
                    <p:pic>
                      <p:nvPicPr>
                        <p:cNvPr id="1068" name="Object 1067">
                          <a:extLst>
                            <a:ext uri="{FF2B5EF4-FFF2-40B4-BE49-F238E27FC236}">
                              <a16:creationId xmlns:a16="http://schemas.microsoft.com/office/drawing/2014/main" id="{A04D7A9B-08A7-3AD9-413E-DB178194CBA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873449" y="2660830"/>
                          <a:ext cx="262886" cy="1921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9" name="Object 1068">
              <a:extLst>
                <a:ext uri="{FF2B5EF4-FFF2-40B4-BE49-F238E27FC236}">
                  <a16:creationId xmlns:a16="http://schemas.microsoft.com/office/drawing/2014/main" id="{A2FC7E0A-E8D8-5940-6A87-62074F7971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79201" y="3001762"/>
            <a:ext cx="211953" cy="192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66700" imgH="241300" progId="Equation.3">
                    <p:embed/>
                  </p:oleObj>
                </mc:Choice>
                <mc:Fallback>
                  <p:oleObj name="Equation" r:id="rId8" imgW="266700" imgH="241300" progId="Equation.3">
                    <p:embed/>
                    <p:pic>
                      <p:nvPicPr>
                        <p:cNvPr id="1069" name="Object 1068">
                          <a:extLst>
                            <a:ext uri="{FF2B5EF4-FFF2-40B4-BE49-F238E27FC236}">
                              <a16:creationId xmlns:a16="http://schemas.microsoft.com/office/drawing/2014/main" id="{A2FC7E0A-E8D8-5940-6A87-62074F7971E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879201" y="3001762"/>
                          <a:ext cx="211953" cy="1922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70" name="Straight Arrow Connector 1069">
              <a:extLst>
                <a:ext uri="{FF2B5EF4-FFF2-40B4-BE49-F238E27FC236}">
                  <a16:creationId xmlns:a16="http://schemas.microsoft.com/office/drawing/2014/main" id="{5A86DE47-21CC-878E-B973-68D6E6989A13}"/>
                </a:ext>
              </a:extLst>
            </p:cNvPr>
            <p:cNvCxnSpPr/>
            <p:nvPr/>
          </p:nvCxnSpPr>
          <p:spPr>
            <a:xfrm flipV="1">
              <a:off x="4458101" y="2825783"/>
              <a:ext cx="0" cy="1080470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headEnd type="none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5BC8AD24-A34D-05AC-9C46-A2AA072883DA}"/>
                </a:ext>
              </a:extLst>
            </p:cNvPr>
            <p:cNvCxnSpPr/>
            <p:nvPr/>
          </p:nvCxnSpPr>
          <p:spPr>
            <a:xfrm flipV="1">
              <a:off x="5706810" y="3104451"/>
              <a:ext cx="0" cy="795231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headEnd type="none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B43675F4-8174-0F47-DFC2-B3B831C7A112}"/>
                </a:ext>
              </a:extLst>
            </p:cNvPr>
            <p:cNvCxnSpPr/>
            <p:nvPr/>
          </p:nvCxnSpPr>
          <p:spPr>
            <a:xfrm flipV="1">
              <a:off x="5785676" y="2756127"/>
              <a:ext cx="0" cy="1147733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headEnd type="none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>
              <a:extLst>
                <a:ext uri="{FF2B5EF4-FFF2-40B4-BE49-F238E27FC236}">
                  <a16:creationId xmlns:a16="http://schemas.microsoft.com/office/drawing/2014/main" id="{2999FCF9-0CF8-754D-199B-0E67C799ADD6}"/>
                </a:ext>
              </a:extLst>
            </p:cNvPr>
            <p:cNvCxnSpPr/>
            <p:nvPr/>
          </p:nvCxnSpPr>
          <p:spPr>
            <a:xfrm>
              <a:off x="4981864" y="2871897"/>
              <a:ext cx="207305" cy="239235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headEnd type="none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424692BD-C414-4B2E-397D-73346835F42F}"/>
                </a:ext>
              </a:extLst>
            </p:cNvPr>
            <p:cNvCxnSpPr/>
            <p:nvPr/>
          </p:nvCxnSpPr>
          <p:spPr>
            <a:xfrm flipH="1">
              <a:off x="5247992" y="2871897"/>
              <a:ext cx="207305" cy="239235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headEnd type="none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>
              <a:extLst>
                <a:ext uri="{FF2B5EF4-FFF2-40B4-BE49-F238E27FC236}">
                  <a16:creationId xmlns:a16="http://schemas.microsoft.com/office/drawing/2014/main" id="{0F2B6CD8-7EC1-55B6-B62E-0BDC30B1B858}"/>
                </a:ext>
              </a:extLst>
            </p:cNvPr>
            <p:cNvCxnSpPr/>
            <p:nvPr/>
          </p:nvCxnSpPr>
          <p:spPr>
            <a:xfrm flipH="1">
              <a:off x="4970729" y="3340526"/>
              <a:ext cx="249742" cy="204259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headEnd type="none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>
              <a:extLst>
                <a:ext uri="{FF2B5EF4-FFF2-40B4-BE49-F238E27FC236}">
                  <a16:creationId xmlns:a16="http://schemas.microsoft.com/office/drawing/2014/main" id="{4DEE2FA7-B8BF-E29D-4FB2-2C7249C5BB37}"/>
                </a:ext>
              </a:extLst>
            </p:cNvPr>
            <p:cNvCxnSpPr/>
            <p:nvPr/>
          </p:nvCxnSpPr>
          <p:spPr>
            <a:xfrm flipH="1">
              <a:off x="5220471" y="3276377"/>
              <a:ext cx="1" cy="64149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>
              <a:extLst>
                <a:ext uri="{FF2B5EF4-FFF2-40B4-BE49-F238E27FC236}">
                  <a16:creationId xmlns:a16="http://schemas.microsoft.com/office/drawing/2014/main" id="{FC5EE521-1973-7E05-4F08-67699837759E}"/>
                </a:ext>
              </a:extLst>
            </p:cNvPr>
            <p:cNvCxnSpPr/>
            <p:nvPr/>
          </p:nvCxnSpPr>
          <p:spPr>
            <a:xfrm>
              <a:off x="5220471" y="3340526"/>
              <a:ext cx="249742" cy="204259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headEnd type="none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511851C5-4F3C-FB56-E504-89FFCD48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198" t="30119" r="9401" b="26776"/>
            <a:stretch/>
          </p:blipFill>
          <p:spPr>
            <a:xfrm rot="20780474">
              <a:off x="5383888" y="2303718"/>
              <a:ext cx="748641" cy="391624"/>
            </a:xfrm>
            <a:prstGeom prst="rect">
              <a:avLst/>
            </a:prstGeom>
          </p:spPr>
        </p:pic>
        <p:pic>
          <p:nvPicPr>
            <p:cNvPr id="1079" name="Picture 1078">
              <a:extLst>
                <a:ext uri="{FF2B5EF4-FFF2-40B4-BE49-F238E27FC236}">
                  <a16:creationId xmlns:a16="http://schemas.microsoft.com/office/drawing/2014/main" id="{DD070A7C-AEA4-CA74-0B18-D4F449ED3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493" t="32589" r="6835" b="33817"/>
            <a:stretch/>
          </p:blipFill>
          <p:spPr>
            <a:xfrm>
              <a:off x="4061514" y="2391627"/>
              <a:ext cx="899239" cy="340681"/>
            </a:xfrm>
            <a:prstGeom prst="rect">
              <a:avLst/>
            </a:prstGeom>
          </p:spPr>
        </p:pic>
      </p:grp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1849777B-A7ED-7575-22C2-1466C851CF78}"/>
              </a:ext>
            </a:extLst>
          </p:cNvPr>
          <p:cNvSpPr/>
          <p:nvPr/>
        </p:nvSpPr>
        <p:spPr>
          <a:xfrm>
            <a:off x="157883" y="4624303"/>
            <a:ext cx="4492523" cy="28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43" dirty="0"/>
              <a:t>Investigate the influence of </a:t>
            </a:r>
            <a:r>
              <a:rPr lang="en-US" sz="1243" i="1" dirty="0"/>
              <a:t>quantum </a:t>
            </a:r>
            <a:r>
              <a:rPr lang="en-US" sz="1243" dirty="0"/>
              <a:t>light on chemical dynamics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F5344892-B1D6-B47B-C48F-C684B23B2CFE}"/>
              </a:ext>
            </a:extLst>
          </p:cNvPr>
          <p:cNvSpPr/>
          <p:nvPr/>
        </p:nvSpPr>
        <p:spPr>
          <a:xfrm>
            <a:off x="643805" y="6180958"/>
            <a:ext cx="3743020" cy="687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21" indent="-80021">
              <a:buFont typeface="Arial" panose="020B0604020202020204" pitchFamily="34" charset="0"/>
              <a:buChar char="•"/>
            </a:pPr>
            <a:r>
              <a:rPr lang="en-US" sz="967" dirty="0"/>
              <a:t>Strong coupling between a molecular system and quantized modes of light can modify the </a:t>
            </a:r>
            <a:r>
              <a:rPr lang="en-US" sz="967" i="1" dirty="0"/>
              <a:t>energy landscape</a:t>
            </a:r>
          </a:p>
          <a:p>
            <a:pPr marL="80021" indent="-80021">
              <a:buFont typeface="Arial" panose="020B0604020202020204" pitchFamily="34" charset="0"/>
              <a:buChar char="•"/>
            </a:pPr>
            <a:r>
              <a:rPr lang="en-US" sz="967" dirty="0"/>
              <a:t>High-temperature Bose-Einstein condensates as a “quantum solvent” to modify chemistry based on charge-transfer</a:t>
            </a: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CF3F23F6-DC80-7656-251D-5B931B328C2C}"/>
              </a:ext>
            </a:extLst>
          </p:cNvPr>
          <p:cNvSpPr/>
          <p:nvPr/>
        </p:nvSpPr>
        <p:spPr>
          <a:xfrm>
            <a:off x="5111429" y="4555592"/>
            <a:ext cx="4111867" cy="666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43" dirty="0"/>
              <a:t>Ionization of a core electron initiates competing ultrafast electronic processes that lead to fragmentation in </a:t>
            </a:r>
            <a:r>
              <a:rPr lang="en-US" sz="1243" dirty="0" err="1"/>
              <a:t>VdW</a:t>
            </a:r>
            <a:r>
              <a:rPr lang="en-US" sz="1243" dirty="0"/>
              <a:t> and H-bonded systems</a:t>
            </a: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6EAFA148-18D8-F2AE-B7FE-2516FCA364FB}"/>
              </a:ext>
            </a:extLst>
          </p:cNvPr>
          <p:cNvGrpSpPr/>
          <p:nvPr/>
        </p:nvGrpSpPr>
        <p:grpSpPr>
          <a:xfrm>
            <a:off x="7335501" y="5477220"/>
            <a:ext cx="2011910" cy="1040029"/>
            <a:chOff x="34111745" y="28683025"/>
            <a:chExt cx="5602885" cy="2896330"/>
          </a:xfrm>
        </p:grpSpPr>
        <p:pic>
          <p:nvPicPr>
            <p:cNvPr id="1085" name="Picture 16">
              <a:extLst>
                <a:ext uri="{FF2B5EF4-FFF2-40B4-BE49-F238E27FC236}">
                  <a16:creationId xmlns:a16="http://schemas.microsoft.com/office/drawing/2014/main" id="{E0CE87C0-BB42-361D-96CC-191F3EF12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38902">
              <a:off x="34111745" y="28904758"/>
              <a:ext cx="1751676" cy="1314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C4EBCAAB-FF68-43A4-84C0-A191F39B9FD3}"/>
                </a:ext>
              </a:extLst>
            </p:cNvPr>
            <p:cNvGrpSpPr/>
            <p:nvPr/>
          </p:nvGrpSpPr>
          <p:grpSpPr>
            <a:xfrm rot="16200000">
              <a:off x="36436957" y="28301681"/>
              <a:ext cx="2896330" cy="3659017"/>
              <a:chOff x="2666508" y="1264049"/>
              <a:chExt cx="2896330" cy="3659017"/>
            </a:xfrm>
          </p:grpSpPr>
          <p:pic>
            <p:nvPicPr>
              <p:cNvPr id="1088" name="Picture 1087" descr="Icon&#10;&#10;Description automatically generated">
                <a:extLst>
                  <a:ext uri="{FF2B5EF4-FFF2-40B4-BE49-F238E27FC236}">
                    <a16:creationId xmlns:a16="http://schemas.microsoft.com/office/drawing/2014/main" id="{0D6A2B2D-4255-3E0D-F2D9-F32EABF7A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3568161" y="1376933"/>
                <a:ext cx="1192504" cy="1500332"/>
              </a:xfrm>
              <a:prstGeom prst="rect">
                <a:avLst/>
              </a:prstGeom>
            </p:spPr>
          </p:pic>
          <p:pic>
            <p:nvPicPr>
              <p:cNvPr id="1089" name="Picture 1088" descr="Icon&#10;&#10;Description automatically generated">
                <a:extLst>
                  <a:ext uri="{FF2B5EF4-FFF2-40B4-BE49-F238E27FC236}">
                    <a16:creationId xmlns:a16="http://schemas.microsoft.com/office/drawing/2014/main" id="{9B98BC95-03A4-9A84-261F-17BA96F11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2740971" y="3422734"/>
                <a:ext cx="1192504" cy="1500332"/>
              </a:xfrm>
              <a:prstGeom prst="rect">
                <a:avLst/>
              </a:prstGeom>
            </p:spPr>
          </p:pic>
          <p:pic>
            <p:nvPicPr>
              <p:cNvPr id="1090" name="Picture 1089" descr="Icon&#10;&#10;Description automatically generated">
                <a:extLst>
                  <a:ext uri="{FF2B5EF4-FFF2-40B4-BE49-F238E27FC236}">
                    <a16:creationId xmlns:a16="http://schemas.microsoft.com/office/drawing/2014/main" id="{E200BB9D-994C-EC16-B0EE-9299F3F72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4164413" y="3406524"/>
                <a:ext cx="1192504" cy="1500332"/>
              </a:xfrm>
              <a:prstGeom prst="rect">
                <a:avLst/>
              </a:prstGeom>
            </p:spPr>
          </p:pic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DD8B7A18-2F6D-1933-CFA0-A07D4D5E758E}"/>
                  </a:ext>
                </a:extLst>
              </p:cNvPr>
              <p:cNvSpPr/>
              <p:nvPr/>
            </p:nvSpPr>
            <p:spPr>
              <a:xfrm>
                <a:off x="3910143" y="1264049"/>
                <a:ext cx="276726" cy="2257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43" dirty="0"/>
                  <a:t>+</a:t>
                </a:r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581D5F89-55D7-DF30-D087-B383F967D39E}"/>
                  </a:ext>
                </a:extLst>
              </p:cNvPr>
              <p:cNvSpPr/>
              <p:nvPr/>
            </p:nvSpPr>
            <p:spPr>
              <a:xfrm>
                <a:off x="2740971" y="3521975"/>
                <a:ext cx="276726" cy="2257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43" dirty="0"/>
                  <a:t>+</a:t>
                </a:r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A2BDA796-1417-D7D8-09E2-E09F0012A9D9}"/>
                  </a:ext>
                </a:extLst>
              </p:cNvPr>
              <p:cNvSpPr/>
              <p:nvPr/>
            </p:nvSpPr>
            <p:spPr>
              <a:xfrm>
                <a:off x="2740971" y="4408301"/>
                <a:ext cx="276726" cy="2257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43" dirty="0"/>
                  <a:t>+</a:t>
                </a:r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1B513C43-7187-0BC8-288B-EABCE8E6F9A5}"/>
                  </a:ext>
                </a:extLst>
              </p:cNvPr>
              <p:cNvSpPr/>
              <p:nvPr/>
            </p:nvSpPr>
            <p:spPr>
              <a:xfrm>
                <a:off x="5070839" y="4377983"/>
                <a:ext cx="276727" cy="225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43" dirty="0"/>
                  <a:t>+</a:t>
                </a:r>
              </a:p>
            </p:txBody>
          </p:sp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03F46AEC-F662-9151-B767-F7EEC2BA94AA}"/>
                  </a:ext>
                </a:extLst>
              </p:cNvPr>
              <p:cNvSpPr/>
              <p:nvPr/>
            </p:nvSpPr>
            <p:spPr>
              <a:xfrm>
                <a:off x="4222684" y="4377983"/>
                <a:ext cx="276727" cy="225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43" dirty="0"/>
                  <a:t>+</a:t>
                </a:r>
              </a:p>
            </p:txBody>
          </p:sp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374CD333-AC65-1F43-A268-1DE3DD11DA11}"/>
                  </a:ext>
                </a:extLst>
              </p:cNvPr>
              <p:cNvSpPr txBox="1"/>
              <p:nvPr/>
            </p:nvSpPr>
            <p:spPr>
              <a:xfrm rot="5400000">
                <a:off x="2485085" y="2667040"/>
                <a:ext cx="1152642" cy="78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W" sz="1243" b="1" dirty="0">
                    <a:solidFill>
                      <a:srgbClr val="FF0000"/>
                    </a:solidFill>
                  </a:rPr>
                  <a:t>ICD</a:t>
                </a:r>
              </a:p>
            </p:txBody>
          </p:sp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40217BE5-D66E-2BB7-CE13-7A75409E7272}"/>
                  </a:ext>
                </a:extLst>
              </p:cNvPr>
              <p:cNvSpPr txBox="1"/>
              <p:nvPr/>
            </p:nvSpPr>
            <p:spPr>
              <a:xfrm rot="5400000">
                <a:off x="4357252" y="2832338"/>
                <a:ext cx="1621375" cy="78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W" sz="1243" b="1" dirty="0">
                    <a:solidFill>
                      <a:srgbClr val="FF0000"/>
                    </a:solidFill>
                  </a:rPr>
                  <a:t>ETMD</a:t>
                </a:r>
              </a:p>
            </p:txBody>
          </p:sp>
          <p:cxnSp>
            <p:nvCxnSpPr>
              <p:cNvPr id="1098" name="Straight Arrow Connector 1097">
                <a:extLst>
                  <a:ext uri="{FF2B5EF4-FFF2-40B4-BE49-F238E27FC236}">
                    <a16:creationId xmlns:a16="http://schemas.microsoft.com/office/drawing/2014/main" id="{ACC25B03-712A-443A-52D2-F278F2475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7851" y="2860178"/>
                <a:ext cx="313443" cy="562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Arrow Connector 1098">
                <a:extLst>
                  <a:ext uri="{FF2B5EF4-FFF2-40B4-BE49-F238E27FC236}">
                    <a16:creationId xmlns:a16="http://schemas.microsoft.com/office/drawing/2014/main" id="{BA6D9F4C-3081-B7FA-D3D7-A0F722660105}"/>
                  </a:ext>
                </a:extLst>
              </p:cNvPr>
              <p:cNvCxnSpPr>
                <a:cxnSpLocks/>
                <a:endCxn id="1090" idx="0"/>
              </p:cNvCxnSpPr>
              <p:nvPr/>
            </p:nvCxnSpPr>
            <p:spPr>
              <a:xfrm>
                <a:off x="4357546" y="2868722"/>
                <a:ext cx="403119" cy="5378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7CCCE119-3E08-0A56-799B-1272441DACB2}"/>
                </a:ext>
              </a:extLst>
            </p:cNvPr>
            <p:cNvSpPr txBox="1"/>
            <p:nvPr/>
          </p:nvSpPr>
          <p:spPr>
            <a:xfrm>
              <a:off x="37849691" y="29581856"/>
              <a:ext cx="835686" cy="1085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TW" sz="1933" b="1" dirty="0">
                  <a:ln w="22225">
                    <a:solidFill>
                      <a:srgbClr val="FF0000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?</a:t>
              </a:r>
            </a:p>
          </p:txBody>
        </p:sp>
      </p:grpSp>
      <p:sp>
        <p:nvSpPr>
          <p:cNvPr id="1101" name="Rounded Rectangle 1100">
            <a:extLst>
              <a:ext uri="{FF2B5EF4-FFF2-40B4-BE49-F238E27FC236}">
                <a16:creationId xmlns:a16="http://schemas.microsoft.com/office/drawing/2014/main" id="{58148A7A-8D2D-0D53-ABD3-E7C92E5F7A5B}"/>
              </a:ext>
            </a:extLst>
          </p:cNvPr>
          <p:cNvSpPr/>
          <p:nvPr/>
        </p:nvSpPr>
        <p:spPr>
          <a:xfrm>
            <a:off x="6339547" y="5377483"/>
            <a:ext cx="736364" cy="118162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243" dirty="0"/>
          </a:p>
        </p:txBody>
      </p:sp>
      <p:sp>
        <p:nvSpPr>
          <p:cNvPr id="1102" name="Rounded Rectangle 1101">
            <a:extLst>
              <a:ext uri="{FF2B5EF4-FFF2-40B4-BE49-F238E27FC236}">
                <a16:creationId xmlns:a16="http://schemas.microsoft.com/office/drawing/2014/main" id="{E1309CF3-7FD0-F08F-8392-8FD0071C00B8}"/>
              </a:ext>
            </a:extLst>
          </p:cNvPr>
          <p:cNvSpPr/>
          <p:nvPr/>
        </p:nvSpPr>
        <p:spPr>
          <a:xfrm>
            <a:off x="5353806" y="5374506"/>
            <a:ext cx="736364" cy="118162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243" dirty="0"/>
          </a:p>
        </p:txBody>
      </p:sp>
      <p:cxnSp>
        <p:nvCxnSpPr>
          <p:cNvPr id="1103" name="Straight Arrow Connector 1102">
            <a:extLst>
              <a:ext uri="{FF2B5EF4-FFF2-40B4-BE49-F238E27FC236}">
                <a16:creationId xmlns:a16="http://schemas.microsoft.com/office/drawing/2014/main" id="{2C1E13B8-5B8B-00D7-61B9-B2F43B6F85D8}"/>
              </a:ext>
            </a:extLst>
          </p:cNvPr>
          <p:cNvCxnSpPr>
            <a:cxnSpLocks/>
          </p:cNvCxnSpPr>
          <p:nvPr/>
        </p:nvCxnSpPr>
        <p:spPr>
          <a:xfrm flipH="1" flipV="1">
            <a:off x="5489266" y="6384473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7C8D2675-2CD5-289B-D707-DC8C45F5650A}"/>
              </a:ext>
            </a:extLst>
          </p:cNvPr>
          <p:cNvCxnSpPr>
            <a:cxnSpLocks/>
          </p:cNvCxnSpPr>
          <p:nvPr/>
        </p:nvCxnSpPr>
        <p:spPr>
          <a:xfrm>
            <a:off x="5415662" y="6336052"/>
            <a:ext cx="2306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D890CC96-9310-C05F-D615-276CFE18E31A}"/>
              </a:ext>
            </a:extLst>
          </p:cNvPr>
          <p:cNvCxnSpPr>
            <a:cxnSpLocks/>
          </p:cNvCxnSpPr>
          <p:nvPr/>
        </p:nvCxnSpPr>
        <p:spPr>
          <a:xfrm>
            <a:off x="5415662" y="6479780"/>
            <a:ext cx="230648" cy="224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C4A3C435-56A9-6365-5068-1D9558CF9D67}"/>
              </a:ext>
            </a:extLst>
          </p:cNvPr>
          <p:cNvCxnSpPr>
            <a:cxnSpLocks/>
          </p:cNvCxnSpPr>
          <p:nvPr/>
        </p:nvCxnSpPr>
        <p:spPr>
          <a:xfrm>
            <a:off x="5415662" y="6206254"/>
            <a:ext cx="2306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4B2F35EB-B79B-F9B0-B4D1-B201A14A1F5D}"/>
              </a:ext>
            </a:extLst>
          </p:cNvPr>
          <p:cNvCxnSpPr>
            <a:cxnSpLocks/>
          </p:cNvCxnSpPr>
          <p:nvPr/>
        </p:nvCxnSpPr>
        <p:spPr>
          <a:xfrm>
            <a:off x="5422766" y="6043410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Arrow Connector 1108">
            <a:extLst>
              <a:ext uri="{FF2B5EF4-FFF2-40B4-BE49-F238E27FC236}">
                <a16:creationId xmlns:a16="http://schemas.microsoft.com/office/drawing/2014/main" id="{A2096F68-CBC4-5121-3728-B3CC6F40B9B0}"/>
              </a:ext>
            </a:extLst>
          </p:cNvPr>
          <p:cNvCxnSpPr>
            <a:cxnSpLocks/>
          </p:cNvCxnSpPr>
          <p:nvPr/>
        </p:nvCxnSpPr>
        <p:spPr>
          <a:xfrm flipH="1" flipV="1">
            <a:off x="5482316" y="6249806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Arrow Connector 1109">
            <a:extLst>
              <a:ext uri="{FF2B5EF4-FFF2-40B4-BE49-F238E27FC236}">
                <a16:creationId xmlns:a16="http://schemas.microsoft.com/office/drawing/2014/main" id="{1ADACF30-783A-640F-F69C-6B69755D3F3A}"/>
              </a:ext>
            </a:extLst>
          </p:cNvPr>
          <p:cNvCxnSpPr>
            <a:cxnSpLocks/>
          </p:cNvCxnSpPr>
          <p:nvPr/>
        </p:nvCxnSpPr>
        <p:spPr>
          <a:xfrm>
            <a:off x="5576401" y="6249125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Arrow Connector 1110">
            <a:extLst>
              <a:ext uri="{FF2B5EF4-FFF2-40B4-BE49-F238E27FC236}">
                <a16:creationId xmlns:a16="http://schemas.microsoft.com/office/drawing/2014/main" id="{C64192EF-354C-EF4A-458C-F9AFDB80DECB}"/>
              </a:ext>
            </a:extLst>
          </p:cNvPr>
          <p:cNvCxnSpPr>
            <a:cxnSpLocks/>
          </p:cNvCxnSpPr>
          <p:nvPr/>
        </p:nvCxnSpPr>
        <p:spPr>
          <a:xfrm flipH="1" flipV="1">
            <a:off x="5483462" y="6100485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A9677B17-BEC7-2AAF-8F68-817EFF39AB5B}"/>
              </a:ext>
            </a:extLst>
          </p:cNvPr>
          <p:cNvCxnSpPr>
            <a:cxnSpLocks/>
          </p:cNvCxnSpPr>
          <p:nvPr/>
        </p:nvCxnSpPr>
        <p:spPr>
          <a:xfrm>
            <a:off x="5578059" y="6089708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Arrow Connector 1112">
            <a:extLst>
              <a:ext uri="{FF2B5EF4-FFF2-40B4-BE49-F238E27FC236}">
                <a16:creationId xmlns:a16="http://schemas.microsoft.com/office/drawing/2014/main" id="{AE7CAE82-F6C3-22A1-D140-86BB8E549233}"/>
              </a:ext>
            </a:extLst>
          </p:cNvPr>
          <p:cNvCxnSpPr>
            <a:cxnSpLocks/>
          </p:cNvCxnSpPr>
          <p:nvPr/>
        </p:nvCxnSpPr>
        <p:spPr>
          <a:xfrm>
            <a:off x="5582701" y="6387611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Arrow Connector 1113">
            <a:extLst>
              <a:ext uri="{FF2B5EF4-FFF2-40B4-BE49-F238E27FC236}">
                <a16:creationId xmlns:a16="http://schemas.microsoft.com/office/drawing/2014/main" id="{E4FCF1A5-F140-8C1D-7B44-38540DDCD456}"/>
              </a:ext>
            </a:extLst>
          </p:cNvPr>
          <p:cNvCxnSpPr>
            <a:cxnSpLocks/>
          </p:cNvCxnSpPr>
          <p:nvPr/>
        </p:nvCxnSpPr>
        <p:spPr>
          <a:xfrm flipH="1" flipV="1">
            <a:off x="5854418" y="6384473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EA0EE999-3BD3-6FC2-26DE-6F2C7C773E8F}"/>
              </a:ext>
            </a:extLst>
          </p:cNvPr>
          <p:cNvCxnSpPr>
            <a:cxnSpLocks/>
          </p:cNvCxnSpPr>
          <p:nvPr/>
        </p:nvCxnSpPr>
        <p:spPr>
          <a:xfrm>
            <a:off x="5780814" y="6336052"/>
            <a:ext cx="2306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C045ABF1-CB95-A178-57E6-AFFA46661A93}"/>
              </a:ext>
            </a:extLst>
          </p:cNvPr>
          <p:cNvCxnSpPr>
            <a:cxnSpLocks/>
          </p:cNvCxnSpPr>
          <p:nvPr/>
        </p:nvCxnSpPr>
        <p:spPr>
          <a:xfrm>
            <a:off x="5780814" y="6479780"/>
            <a:ext cx="230648" cy="224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E10B4A34-F58C-B932-0E87-A5D71CE0D1FF}"/>
              </a:ext>
            </a:extLst>
          </p:cNvPr>
          <p:cNvCxnSpPr>
            <a:cxnSpLocks/>
          </p:cNvCxnSpPr>
          <p:nvPr/>
        </p:nvCxnSpPr>
        <p:spPr>
          <a:xfrm>
            <a:off x="5780814" y="6206254"/>
            <a:ext cx="2306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E350703C-9EB9-FBBC-C672-9CAD9EEE4E20}"/>
              </a:ext>
            </a:extLst>
          </p:cNvPr>
          <p:cNvCxnSpPr>
            <a:cxnSpLocks/>
          </p:cNvCxnSpPr>
          <p:nvPr/>
        </p:nvCxnSpPr>
        <p:spPr>
          <a:xfrm>
            <a:off x="5787918" y="6043410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91DAB1B3-AE6E-C511-ED67-6E00FD4AC5E5}"/>
              </a:ext>
            </a:extLst>
          </p:cNvPr>
          <p:cNvCxnSpPr>
            <a:cxnSpLocks/>
          </p:cNvCxnSpPr>
          <p:nvPr/>
        </p:nvCxnSpPr>
        <p:spPr>
          <a:xfrm flipH="1" flipV="1">
            <a:off x="5847468" y="6249806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Arrow Connector 1119">
            <a:extLst>
              <a:ext uri="{FF2B5EF4-FFF2-40B4-BE49-F238E27FC236}">
                <a16:creationId xmlns:a16="http://schemas.microsoft.com/office/drawing/2014/main" id="{B9F5046A-22D3-8BD1-B644-705BA5A47A3B}"/>
              </a:ext>
            </a:extLst>
          </p:cNvPr>
          <p:cNvCxnSpPr>
            <a:cxnSpLocks/>
          </p:cNvCxnSpPr>
          <p:nvPr/>
        </p:nvCxnSpPr>
        <p:spPr>
          <a:xfrm flipH="1" flipV="1">
            <a:off x="5848614" y="6100485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5D2F4152-C272-E57B-6EE2-8E2BE0EB7A06}"/>
              </a:ext>
            </a:extLst>
          </p:cNvPr>
          <p:cNvCxnSpPr>
            <a:cxnSpLocks/>
          </p:cNvCxnSpPr>
          <p:nvPr/>
        </p:nvCxnSpPr>
        <p:spPr>
          <a:xfrm>
            <a:off x="5943212" y="6089708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>
            <a:extLst>
              <a:ext uri="{FF2B5EF4-FFF2-40B4-BE49-F238E27FC236}">
                <a16:creationId xmlns:a16="http://schemas.microsoft.com/office/drawing/2014/main" id="{F056566B-9F4D-1A3D-7D54-4FC08340DA86}"/>
              </a:ext>
            </a:extLst>
          </p:cNvPr>
          <p:cNvCxnSpPr>
            <a:cxnSpLocks/>
          </p:cNvCxnSpPr>
          <p:nvPr/>
        </p:nvCxnSpPr>
        <p:spPr>
          <a:xfrm>
            <a:off x="5947853" y="6387611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Arrow Connector 1132">
            <a:extLst>
              <a:ext uri="{FF2B5EF4-FFF2-40B4-BE49-F238E27FC236}">
                <a16:creationId xmlns:a16="http://schemas.microsoft.com/office/drawing/2014/main" id="{A5F0D878-68CB-6932-87A2-27D8B50AF3F6}"/>
              </a:ext>
            </a:extLst>
          </p:cNvPr>
          <p:cNvCxnSpPr>
            <a:cxnSpLocks/>
          </p:cNvCxnSpPr>
          <p:nvPr/>
        </p:nvCxnSpPr>
        <p:spPr>
          <a:xfrm flipH="1" flipV="1">
            <a:off x="6472731" y="6346219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0FC96B61-75B8-894D-07DA-ED7AD86CC325}"/>
              </a:ext>
            </a:extLst>
          </p:cNvPr>
          <p:cNvCxnSpPr>
            <a:cxnSpLocks/>
          </p:cNvCxnSpPr>
          <p:nvPr/>
        </p:nvCxnSpPr>
        <p:spPr>
          <a:xfrm>
            <a:off x="6399127" y="6297799"/>
            <a:ext cx="2306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7928EC18-0D7B-2CBB-AB7C-8CB705FAAB9C}"/>
              </a:ext>
            </a:extLst>
          </p:cNvPr>
          <p:cNvCxnSpPr>
            <a:cxnSpLocks/>
          </p:cNvCxnSpPr>
          <p:nvPr/>
        </p:nvCxnSpPr>
        <p:spPr>
          <a:xfrm>
            <a:off x="6399127" y="6441526"/>
            <a:ext cx="230648" cy="224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0AFA391A-1FD4-9882-F837-7AD213C019E6}"/>
              </a:ext>
            </a:extLst>
          </p:cNvPr>
          <p:cNvCxnSpPr>
            <a:cxnSpLocks/>
          </p:cNvCxnSpPr>
          <p:nvPr/>
        </p:nvCxnSpPr>
        <p:spPr>
          <a:xfrm>
            <a:off x="6399127" y="6168000"/>
            <a:ext cx="2306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2C904BBD-868E-C7D9-3E7D-B16608479622}"/>
              </a:ext>
            </a:extLst>
          </p:cNvPr>
          <p:cNvCxnSpPr>
            <a:cxnSpLocks/>
          </p:cNvCxnSpPr>
          <p:nvPr/>
        </p:nvCxnSpPr>
        <p:spPr>
          <a:xfrm>
            <a:off x="6406231" y="6005156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Arrow Connector 1137">
            <a:extLst>
              <a:ext uri="{FF2B5EF4-FFF2-40B4-BE49-F238E27FC236}">
                <a16:creationId xmlns:a16="http://schemas.microsoft.com/office/drawing/2014/main" id="{B2A840DA-BBCD-5D55-DCD3-EC8705BD2FAD}"/>
              </a:ext>
            </a:extLst>
          </p:cNvPr>
          <p:cNvCxnSpPr>
            <a:cxnSpLocks/>
          </p:cNvCxnSpPr>
          <p:nvPr/>
        </p:nvCxnSpPr>
        <p:spPr>
          <a:xfrm flipH="1" flipV="1">
            <a:off x="6465781" y="6211552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9E1F4824-734D-6446-0A87-312668BC0277}"/>
              </a:ext>
            </a:extLst>
          </p:cNvPr>
          <p:cNvCxnSpPr>
            <a:cxnSpLocks/>
          </p:cNvCxnSpPr>
          <p:nvPr/>
        </p:nvCxnSpPr>
        <p:spPr>
          <a:xfrm>
            <a:off x="6559866" y="6210871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5AE6A065-C536-E4DB-8560-16E3E7687F40}"/>
              </a:ext>
            </a:extLst>
          </p:cNvPr>
          <p:cNvCxnSpPr>
            <a:cxnSpLocks/>
          </p:cNvCxnSpPr>
          <p:nvPr/>
        </p:nvCxnSpPr>
        <p:spPr>
          <a:xfrm flipH="1" flipV="1">
            <a:off x="6466927" y="6062231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Arrow Connector 1140">
            <a:extLst>
              <a:ext uri="{FF2B5EF4-FFF2-40B4-BE49-F238E27FC236}">
                <a16:creationId xmlns:a16="http://schemas.microsoft.com/office/drawing/2014/main" id="{81CDA275-89E7-7F45-0B2A-589D8FFDE982}"/>
              </a:ext>
            </a:extLst>
          </p:cNvPr>
          <p:cNvCxnSpPr>
            <a:cxnSpLocks/>
          </p:cNvCxnSpPr>
          <p:nvPr/>
        </p:nvCxnSpPr>
        <p:spPr>
          <a:xfrm>
            <a:off x="6561524" y="6051455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5F3EC139-FF54-E48C-9C96-C7A73CEFEE96}"/>
              </a:ext>
            </a:extLst>
          </p:cNvPr>
          <p:cNvCxnSpPr>
            <a:cxnSpLocks/>
          </p:cNvCxnSpPr>
          <p:nvPr/>
        </p:nvCxnSpPr>
        <p:spPr>
          <a:xfrm>
            <a:off x="6566166" y="6349357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8464D216-06DB-3C31-586E-B0AC952D0412}"/>
              </a:ext>
            </a:extLst>
          </p:cNvPr>
          <p:cNvCxnSpPr>
            <a:cxnSpLocks/>
          </p:cNvCxnSpPr>
          <p:nvPr/>
        </p:nvCxnSpPr>
        <p:spPr>
          <a:xfrm flipH="1" flipV="1">
            <a:off x="6857845" y="6339167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A9B4A428-E96F-E825-4F61-367E11297169}"/>
              </a:ext>
            </a:extLst>
          </p:cNvPr>
          <p:cNvCxnSpPr>
            <a:cxnSpLocks/>
          </p:cNvCxnSpPr>
          <p:nvPr/>
        </p:nvCxnSpPr>
        <p:spPr>
          <a:xfrm>
            <a:off x="6784242" y="6290746"/>
            <a:ext cx="2306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E957F588-E95E-EB9D-1740-56E193815F6B}"/>
              </a:ext>
            </a:extLst>
          </p:cNvPr>
          <p:cNvCxnSpPr>
            <a:cxnSpLocks/>
          </p:cNvCxnSpPr>
          <p:nvPr/>
        </p:nvCxnSpPr>
        <p:spPr>
          <a:xfrm>
            <a:off x="6784242" y="6434474"/>
            <a:ext cx="230648" cy="224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659A4A1B-651F-A3EB-2BB3-120A533419F8}"/>
              </a:ext>
            </a:extLst>
          </p:cNvPr>
          <p:cNvCxnSpPr>
            <a:cxnSpLocks/>
          </p:cNvCxnSpPr>
          <p:nvPr/>
        </p:nvCxnSpPr>
        <p:spPr>
          <a:xfrm>
            <a:off x="6784242" y="6160948"/>
            <a:ext cx="2306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A8851CDE-B1E5-086E-AECA-143CBAE3161E}"/>
              </a:ext>
            </a:extLst>
          </p:cNvPr>
          <p:cNvCxnSpPr>
            <a:cxnSpLocks/>
          </p:cNvCxnSpPr>
          <p:nvPr/>
        </p:nvCxnSpPr>
        <p:spPr>
          <a:xfrm>
            <a:off x="6791345" y="5998104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Arrow Connector 1148">
            <a:extLst>
              <a:ext uri="{FF2B5EF4-FFF2-40B4-BE49-F238E27FC236}">
                <a16:creationId xmlns:a16="http://schemas.microsoft.com/office/drawing/2014/main" id="{A2E4D0D2-6AC5-2112-7226-144CF908E333}"/>
              </a:ext>
            </a:extLst>
          </p:cNvPr>
          <p:cNvCxnSpPr>
            <a:cxnSpLocks/>
          </p:cNvCxnSpPr>
          <p:nvPr/>
        </p:nvCxnSpPr>
        <p:spPr>
          <a:xfrm flipH="1" flipV="1">
            <a:off x="6852041" y="6055179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Straight Arrow Connector 1149">
            <a:extLst>
              <a:ext uri="{FF2B5EF4-FFF2-40B4-BE49-F238E27FC236}">
                <a16:creationId xmlns:a16="http://schemas.microsoft.com/office/drawing/2014/main" id="{B8B366AA-265A-D7FD-500D-EE2880E3C7A1}"/>
              </a:ext>
            </a:extLst>
          </p:cNvPr>
          <p:cNvCxnSpPr>
            <a:cxnSpLocks/>
          </p:cNvCxnSpPr>
          <p:nvPr/>
        </p:nvCxnSpPr>
        <p:spPr>
          <a:xfrm>
            <a:off x="6946639" y="6044402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Arrow Connector 1150">
            <a:extLst>
              <a:ext uri="{FF2B5EF4-FFF2-40B4-BE49-F238E27FC236}">
                <a16:creationId xmlns:a16="http://schemas.microsoft.com/office/drawing/2014/main" id="{43B13745-BEC8-05C1-8E9C-EAF1CB7FC58A}"/>
              </a:ext>
            </a:extLst>
          </p:cNvPr>
          <p:cNvCxnSpPr>
            <a:cxnSpLocks/>
          </p:cNvCxnSpPr>
          <p:nvPr/>
        </p:nvCxnSpPr>
        <p:spPr>
          <a:xfrm>
            <a:off x="6951280" y="6342305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8" name="Straight Arrow Connector 1157">
            <a:extLst>
              <a:ext uri="{FF2B5EF4-FFF2-40B4-BE49-F238E27FC236}">
                <a16:creationId xmlns:a16="http://schemas.microsoft.com/office/drawing/2014/main" id="{2499D50E-52A5-4848-4FDC-59F8B602F4C5}"/>
              </a:ext>
            </a:extLst>
          </p:cNvPr>
          <p:cNvCxnSpPr>
            <a:cxnSpLocks/>
          </p:cNvCxnSpPr>
          <p:nvPr/>
        </p:nvCxnSpPr>
        <p:spPr>
          <a:xfrm flipH="1" flipV="1">
            <a:off x="5477617" y="5921027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Straight Arrow Connector 1158">
            <a:extLst>
              <a:ext uri="{FF2B5EF4-FFF2-40B4-BE49-F238E27FC236}">
                <a16:creationId xmlns:a16="http://schemas.microsoft.com/office/drawing/2014/main" id="{A61B9882-DC3F-BFDB-D623-55616E481D03}"/>
              </a:ext>
            </a:extLst>
          </p:cNvPr>
          <p:cNvCxnSpPr>
            <a:cxnSpLocks/>
          </p:cNvCxnSpPr>
          <p:nvPr/>
        </p:nvCxnSpPr>
        <p:spPr>
          <a:xfrm>
            <a:off x="5572215" y="5910251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Arrow Connector 1159">
            <a:extLst>
              <a:ext uri="{FF2B5EF4-FFF2-40B4-BE49-F238E27FC236}">
                <a16:creationId xmlns:a16="http://schemas.microsoft.com/office/drawing/2014/main" id="{20159D95-B223-38B4-115A-93F82545D2BF}"/>
              </a:ext>
            </a:extLst>
          </p:cNvPr>
          <p:cNvCxnSpPr>
            <a:cxnSpLocks/>
          </p:cNvCxnSpPr>
          <p:nvPr/>
        </p:nvCxnSpPr>
        <p:spPr>
          <a:xfrm flipH="1" flipV="1">
            <a:off x="5844529" y="5920903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1" name="Straight Arrow Connector 1160">
            <a:extLst>
              <a:ext uri="{FF2B5EF4-FFF2-40B4-BE49-F238E27FC236}">
                <a16:creationId xmlns:a16="http://schemas.microsoft.com/office/drawing/2014/main" id="{0625DD5C-85FC-5462-1A11-6205F1C0F068}"/>
              </a:ext>
            </a:extLst>
          </p:cNvPr>
          <p:cNvCxnSpPr>
            <a:cxnSpLocks/>
          </p:cNvCxnSpPr>
          <p:nvPr/>
        </p:nvCxnSpPr>
        <p:spPr>
          <a:xfrm>
            <a:off x="5939127" y="5910127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FA625E6C-D591-8BBB-27DD-77A032BFD056}"/>
              </a:ext>
            </a:extLst>
          </p:cNvPr>
          <p:cNvCxnSpPr>
            <a:cxnSpLocks/>
          </p:cNvCxnSpPr>
          <p:nvPr/>
        </p:nvCxnSpPr>
        <p:spPr>
          <a:xfrm flipH="1" flipV="1">
            <a:off x="6463226" y="5889217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Straight Arrow Connector 1162">
            <a:extLst>
              <a:ext uri="{FF2B5EF4-FFF2-40B4-BE49-F238E27FC236}">
                <a16:creationId xmlns:a16="http://schemas.microsoft.com/office/drawing/2014/main" id="{D0050170-289B-8C5E-A888-F6C9FFED3C04}"/>
              </a:ext>
            </a:extLst>
          </p:cNvPr>
          <p:cNvCxnSpPr>
            <a:cxnSpLocks/>
          </p:cNvCxnSpPr>
          <p:nvPr/>
        </p:nvCxnSpPr>
        <p:spPr>
          <a:xfrm>
            <a:off x="6557823" y="5878440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Straight Arrow Connector 1163">
            <a:extLst>
              <a:ext uri="{FF2B5EF4-FFF2-40B4-BE49-F238E27FC236}">
                <a16:creationId xmlns:a16="http://schemas.microsoft.com/office/drawing/2014/main" id="{8FBA94DC-C5B4-15FD-C0EA-5190C70BD987}"/>
              </a:ext>
            </a:extLst>
          </p:cNvPr>
          <p:cNvCxnSpPr>
            <a:cxnSpLocks/>
          </p:cNvCxnSpPr>
          <p:nvPr/>
        </p:nvCxnSpPr>
        <p:spPr>
          <a:xfrm flipH="1" flipV="1">
            <a:off x="6847855" y="5877814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A9042DE6-B981-B70D-129B-7ACF75E5DDED}"/>
              </a:ext>
            </a:extLst>
          </p:cNvPr>
          <p:cNvCxnSpPr>
            <a:cxnSpLocks/>
          </p:cNvCxnSpPr>
          <p:nvPr/>
        </p:nvCxnSpPr>
        <p:spPr>
          <a:xfrm>
            <a:off x="6942452" y="5867037"/>
            <a:ext cx="4085" cy="11411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2" name="TextBox 1171">
            <a:extLst>
              <a:ext uri="{FF2B5EF4-FFF2-40B4-BE49-F238E27FC236}">
                <a16:creationId xmlns:a16="http://schemas.microsoft.com/office/drawing/2014/main" id="{AD8C4343-B8AD-E3B5-FC09-BA527FB66B3A}"/>
              </a:ext>
            </a:extLst>
          </p:cNvPr>
          <p:cNvSpPr txBox="1"/>
          <p:nvPr/>
        </p:nvSpPr>
        <p:spPr>
          <a:xfrm>
            <a:off x="5418372" y="6507429"/>
            <a:ext cx="217937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381" b="1" dirty="0"/>
              <a:t>A</a:t>
            </a:r>
          </a:p>
        </p:txBody>
      </p:sp>
      <p:sp>
        <p:nvSpPr>
          <p:cNvPr id="1173" name="TextBox 1172">
            <a:extLst>
              <a:ext uri="{FF2B5EF4-FFF2-40B4-BE49-F238E27FC236}">
                <a16:creationId xmlns:a16="http://schemas.microsoft.com/office/drawing/2014/main" id="{DDC5E213-9B2F-427A-42E0-BB8E9683FE62}"/>
              </a:ext>
            </a:extLst>
          </p:cNvPr>
          <p:cNvSpPr txBox="1"/>
          <p:nvPr/>
        </p:nvSpPr>
        <p:spPr>
          <a:xfrm>
            <a:off x="6431143" y="6516853"/>
            <a:ext cx="213233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381" b="1" dirty="0"/>
              <a:t>A</a:t>
            </a:r>
          </a:p>
        </p:txBody>
      </p:sp>
      <p:sp>
        <p:nvSpPr>
          <p:cNvPr id="1174" name="TextBox 1173">
            <a:extLst>
              <a:ext uri="{FF2B5EF4-FFF2-40B4-BE49-F238E27FC236}">
                <a16:creationId xmlns:a16="http://schemas.microsoft.com/office/drawing/2014/main" id="{41AFD24B-F235-918B-575B-F5ECD4F21723}"/>
              </a:ext>
            </a:extLst>
          </p:cNvPr>
          <p:cNvSpPr txBox="1"/>
          <p:nvPr/>
        </p:nvSpPr>
        <p:spPr>
          <a:xfrm>
            <a:off x="6788063" y="6516852"/>
            <a:ext cx="213233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381" b="1" dirty="0"/>
              <a:t>B</a:t>
            </a:r>
          </a:p>
        </p:txBody>
      </p:sp>
      <p:sp>
        <p:nvSpPr>
          <p:cNvPr id="1175" name="TextBox 1174">
            <a:extLst>
              <a:ext uri="{FF2B5EF4-FFF2-40B4-BE49-F238E27FC236}">
                <a16:creationId xmlns:a16="http://schemas.microsoft.com/office/drawing/2014/main" id="{EA834337-AB0D-79FD-F47E-5157CFEE66F4}"/>
              </a:ext>
            </a:extLst>
          </p:cNvPr>
          <p:cNvSpPr txBox="1"/>
          <p:nvPr/>
        </p:nvSpPr>
        <p:spPr>
          <a:xfrm>
            <a:off x="5794059" y="6507429"/>
            <a:ext cx="215607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381" b="1" dirty="0"/>
              <a:t>B</a:t>
            </a:r>
          </a:p>
        </p:txBody>
      </p:sp>
      <p:cxnSp>
        <p:nvCxnSpPr>
          <p:cNvPr id="1177" name="Straight Connector 1176">
            <a:extLst>
              <a:ext uri="{FF2B5EF4-FFF2-40B4-BE49-F238E27FC236}">
                <a16:creationId xmlns:a16="http://schemas.microsoft.com/office/drawing/2014/main" id="{C4885C89-B7BA-779D-017F-AA503ED444DE}"/>
              </a:ext>
            </a:extLst>
          </p:cNvPr>
          <p:cNvCxnSpPr>
            <a:cxnSpLocks/>
          </p:cNvCxnSpPr>
          <p:nvPr/>
        </p:nvCxnSpPr>
        <p:spPr>
          <a:xfrm>
            <a:off x="5429513" y="5699623"/>
            <a:ext cx="21278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3C0E77E7-72FE-A9FD-5B9B-E25B22B79BC6}"/>
              </a:ext>
            </a:extLst>
          </p:cNvPr>
          <p:cNvCxnSpPr>
            <a:cxnSpLocks/>
          </p:cNvCxnSpPr>
          <p:nvPr/>
        </p:nvCxnSpPr>
        <p:spPr>
          <a:xfrm>
            <a:off x="5431751" y="5747059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Connector 1179">
            <a:extLst>
              <a:ext uri="{FF2B5EF4-FFF2-40B4-BE49-F238E27FC236}">
                <a16:creationId xmlns:a16="http://schemas.microsoft.com/office/drawing/2014/main" id="{243E3D94-379B-FEB6-1848-1E3220CA4EDA}"/>
              </a:ext>
            </a:extLst>
          </p:cNvPr>
          <p:cNvCxnSpPr>
            <a:cxnSpLocks/>
          </p:cNvCxnSpPr>
          <p:nvPr/>
        </p:nvCxnSpPr>
        <p:spPr>
          <a:xfrm>
            <a:off x="5433802" y="5786295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Connector 1181">
            <a:extLst>
              <a:ext uri="{FF2B5EF4-FFF2-40B4-BE49-F238E27FC236}">
                <a16:creationId xmlns:a16="http://schemas.microsoft.com/office/drawing/2014/main" id="{3DE2ADD7-5E50-2B57-E343-15B03E53CDEB}"/>
              </a:ext>
            </a:extLst>
          </p:cNvPr>
          <p:cNvCxnSpPr>
            <a:cxnSpLocks/>
          </p:cNvCxnSpPr>
          <p:nvPr/>
        </p:nvCxnSpPr>
        <p:spPr>
          <a:xfrm>
            <a:off x="5790968" y="5699623"/>
            <a:ext cx="21031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F20D4D1A-C910-953E-C3E8-EECABBBEC07F}"/>
              </a:ext>
            </a:extLst>
          </p:cNvPr>
          <p:cNvCxnSpPr>
            <a:cxnSpLocks/>
          </p:cNvCxnSpPr>
          <p:nvPr/>
        </p:nvCxnSpPr>
        <p:spPr>
          <a:xfrm>
            <a:off x="5793206" y="5747059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DC613B63-E702-2CB3-6ED5-3580FD4F213D}"/>
              </a:ext>
            </a:extLst>
          </p:cNvPr>
          <p:cNvCxnSpPr>
            <a:cxnSpLocks/>
          </p:cNvCxnSpPr>
          <p:nvPr/>
        </p:nvCxnSpPr>
        <p:spPr>
          <a:xfrm>
            <a:off x="5795257" y="5786295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B878DDF-EFB9-5527-52A6-6B9DDA164547}"/>
              </a:ext>
            </a:extLst>
          </p:cNvPr>
          <p:cNvCxnSpPr>
            <a:cxnSpLocks/>
          </p:cNvCxnSpPr>
          <p:nvPr/>
        </p:nvCxnSpPr>
        <p:spPr>
          <a:xfrm>
            <a:off x="6423315" y="5699623"/>
            <a:ext cx="21278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FD9B9CF9-2B6C-7509-EF35-E4E12E410572}"/>
              </a:ext>
            </a:extLst>
          </p:cNvPr>
          <p:cNvCxnSpPr>
            <a:cxnSpLocks/>
          </p:cNvCxnSpPr>
          <p:nvPr/>
        </p:nvCxnSpPr>
        <p:spPr>
          <a:xfrm>
            <a:off x="6425552" y="5747059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949B19B4-501F-0C80-CD09-5D52C92DC4E4}"/>
              </a:ext>
            </a:extLst>
          </p:cNvPr>
          <p:cNvCxnSpPr>
            <a:cxnSpLocks/>
          </p:cNvCxnSpPr>
          <p:nvPr/>
        </p:nvCxnSpPr>
        <p:spPr>
          <a:xfrm>
            <a:off x="6427604" y="5786295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51AB6EE4-8634-353A-E299-3F20D481BC40}"/>
              </a:ext>
            </a:extLst>
          </p:cNvPr>
          <p:cNvCxnSpPr>
            <a:cxnSpLocks/>
          </p:cNvCxnSpPr>
          <p:nvPr/>
        </p:nvCxnSpPr>
        <p:spPr>
          <a:xfrm>
            <a:off x="6788145" y="5699623"/>
            <a:ext cx="21278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9CB2FA9F-8E24-7BC4-BAE2-50F9718E6091}"/>
              </a:ext>
            </a:extLst>
          </p:cNvPr>
          <p:cNvCxnSpPr>
            <a:cxnSpLocks/>
          </p:cNvCxnSpPr>
          <p:nvPr/>
        </p:nvCxnSpPr>
        <p:spPr>
          <a:xfrm>
            <a:off x="6790383" y="5747059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7" name="TextBox 1196">
            <a:extLst>
              <a:ext uri="{FF2B5EF4-FFF2-40B4-BE49-F238E27FC236}">
                <a16:creationId xmlns:a16="http://schemas.microsoft.com/office/drawing/2014/main" id="{A5FAA33F-F5DD-EEFF-51CF-826FA238AB11}"/>
              </a:ext>
            </a:extLst>
          </p:cNvPr>
          <p:cNvSpPr txBox="1"/>
          <p:nvPr/>
        </p:nvSpPr>
        <p:spPr>
          <a:xfrm>
            <a:off x="5257020" y="5349644"/>
            <a:ext cx="922294" cy="347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9" b="1" dirty="0"/>
              <a:t>Interatomic Coulomb Decay</a:t>
            </a:r>
          </a:p>
        </p:txBody>
      </p: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48FB6CC2-7EFB-8645-5937-7BC6FD7CCB96}"/>
              </a:ext>
            </a:extLst>
          </p:cNvPr>
          <p:cNvCxnSpPr>
            <a:cxnSpLocks/>
          </p:cNvCxnSpPr>
          <p:nvPr/>
        </p:nvCxnSpPr>
        <p:spPr>
          <a:xfrm>
            <a:off x="6792434" y="5786295"/>
            <a:ext cx="2056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" name="TextBox 1197">
            <a:extLst>
              <a:ext uri="{FF2B5EF4-FFF2-40B4-BE49-F238E27FC236}">
                <a16:creationId xmlns:a16="http://schemas.microsoft.com/office/drawing/2014/main" id="{7D1B6772-A253-25FD-7B9D-D750C2E58D62}"/>
              </a:ext>
            </a:extLst>
          </p:cNvPr>
          <p:cNvSpPr txBox="1"/>
          <p:nvPr/>
        </p:nvSpPr>
        <p:spPr>
          <a:xfrm>
            <a:off x="6316827" y="5352383"/>
            <a:ext cx="781804" cy="347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9" b="1" dirty="0"/>
              <a:t>ET Mediated Decay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F795CDA3-BC2F-85F5-07BC-3205996A4C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279" y="5140586"/>
            <a:ext cx="1445060" cy="917872"/>
          </a:xfrm>
          <a:prstGeom prst="rect">
            <a:avLst/>
          </a:prstGeom>
        </p:spPr>
      </p:pic>
      <p:cxnSp>
        <p:nvCxnSpPr>
          <p:cNvPr id="1155" name="Curved Connector 1154">
            <a:extLst>
              <a:ext uri="{FF2B5EF4-FFF2-40B4-BE49-F238E27FC236}">
                <a16:creationId xmlns:a16="http://schemas.microsoft.com/office/drawing/2014/main" id="{39ACA8EA-354F-A07E-5D33-C93FC4EFB3F9}"/>
              </a:ext>
            </a:extLst>
          </p:cNvPr>
          <p:cNvCxnSpPr>
            <a:cxnSpLocks/>
          </p:cNvCxnSpPr>
          <p:nvPr/>
        </p:nvCxnSpPr>
        <p:spPr>
          <a:xfrm>
            <a:off x="6601048" y="6148090"/>
            <a:ext cx="341404" cy="10103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7" name="Curved Left Arrow 1166">
            <a:extLst>
              <a:ext uri="{FF2B5EF4-FFF2-40B4-BE49-F238E27FC236}">
                <a16:creationId xmlns:a16="http://schemas.microsoft.com/office/drawing/2014/main" id="{D3B909BA-0004-6D37-FE5F-D80664DB4522}"/>
              </a:ext>
            </a:extLst>
          </p:cNvPr>
          <p:cNvSpPr/>
          <p:nvPr/>
        </p:nvSpPr>
        <p:spPr>
          <a:xfrm rot="218003">
            <a:off x="6010617" y="5986253"/>
            <a:ext cx="100656" cy="308667"/>
          </a:xfrm>
          <a:prstGeom prst="curvedLeftArrow">
            <a:avLst>
              <a:gd name="adj1" fmla="val 25000"/>
              <a:gd name="adj2" fmla="val 50000"/>
              <a:gd name="adj3" fmla="val 23068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243">
              <a:solidFill>
                <a:schemeClr val="tx1"/>
              </a:solidFill>
            </a:endParaRPr>
          </a:p>
        </p:txBody>
      </p:sp>
      <p:sp>
        <p:nvSpPr>
          <p:cNvPr id="1168" name="Curved Left Arrow 1167">
            <a:extLst>
              <a:ext uri="{FF2B5EF4-FFF2-40B4-BE49-F238E27FC236}">
                <a16:creationId xmlns:a16="http://schemas.microsoft.com/office/drawing/2014/main" id="{CFA7029B-14DE-466A-C2F1-33A583CD27F5}"/>
              </a:ext>
            </a:extLst>
          </p:cNvPr>
          <p:cNvSpPr/>
          <p:nvPr/>
        </p:nvSpPr>
        <p:spPr>
          <a:xfrm rot="11269638" flipH="1">
            <a:off x="6642128" y="5717375"/>
            <a:ext cx="92074" cy="254503"/>
          </a:xfrm>
          <a:prstGeom prst="curvedLeftArrow">
            <a:avLst>
              <a:gd name="adj1" fmla="val 25000"/>
              <a:gd name="adj2" fmla="val 50000"/>
              <a:gd name="adj3" fmla="val 23068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243">
              <a:solidFill>
                <a:schemeClr val="tx1"/>
              </a:solidFill>
            </a:endParaRPr>
          </a:p>
        </p:txBody>
      </p:sp>
      <p:sp>
        <p:nvSpPr>
          <p:cNvPr id="1169" name="Curved Left Arrow 1168">
            <a:extLst>
              <a:ext uri="{FF2B5EF4-FFF2-40B4-BE49-F238E27FC236}">
                <a16:creationId xmlns:a16="http://schemas.microsoft.com/office/drawing/2014/main" id="{76805571-B660-E89E-9BE1-8404F9D1F803}"/>
              </a:ext>
            </a:extLst>
          </p:cNvPr>
          <p:cNvSpPr/>
          <p:nvPr/>
        </p:nvSpPr>
        <p:spPr>
          <a:xfrm rot="11203299" flipH="1">
            <a:off x="5639075" y="5709971"/>
            <a:ext cx="92074" cy="254503"/>
          </a:xfrm>
          <a:prstGeom prst="curvedLeftArrow">
            <a:avLst>
              <a:gd name="adj1" fmla="val 25000"/>
              <a:gd name="adj2" fmla="val 50000"/>
              <a:gd name="adj3" fmla="val 23068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243">
              <a:solidFill>
                <a:schemeClr val="tx1"/>
              </a:solidFill>
            </a:endParaRPr>
          </a:p>
        </p:txBody>
      </p:sp>
      <p:cxnSp>
        <p:nvCxnSpPr>
          <p:cNvPr id="1148" name="Straight Arrow Connector 1147">
            <a:extLst>
              <a:ext uri="{FF2B5EF4-FFF2-40B4-BE49-F238E27FC236}">
                <a16:creationId xmlns:a16="http://schemas.microsoft.com/office/drawing/2014/main" id="{DB487FD3-1F7A-ED89-30CC-47C94601463A}"/>
              </a:ext>
            </a:extLst>
          </p:cNvPr>
          <p:cNvCxnSpPr>
            <a:cxnSpLocks/>
          </p:cNvCxnSpPr>
          <p:nvPr/>
        </p:nvCxnSpPr>
        <p:spPr>
          <a:xfrm flipH="1" flipV="1">
            <a:off x="6850896" y="6204499"/>
            <a:ext cx="3976" cy="112748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12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4190-7534-944F-91ED-9435C280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Multi-Fragment Extension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DAE2E5-9790-E640-AFC2-9E1E14CD026C}"/>
              </a:ext>
            </a:extLst>
          </p:cNvPr>
          <p:cNvSpPr/>
          <p:nvPr/>
        </p:nvSpPr>
        <p:spPr>
          <a:xfrm>
            <a:off x="1766684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EB6615-DD49-784C-9D42-86DEECB0FBCF}"/>
              </a:ext>
            </a:extLst>
          </p:cNvPr>
          <p:cNvSpPr/>
          <p:nvPr/>
        </p:nvSpPr>
        <p:spPr>
          <a:xfrm>
            <a:off x="2117068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8F396-6EAC-A34D-B8FA-1A320C887E8A}"/>
              </a:ext>
            </a:extLst>
          </p:cNvPr>
          <p:cNvSpPr/>
          <p:nvPr/>
        </p:nvSpPr>
        <p:spPr>
          <a:xfrm>
            <a:off x="2117067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56C23A-240F-9146-8628-47C45595B6D6}"/>
              </a:ext>
            </a:extLst>
          </p:cNvPr>
          <p:cNvSpPr/>
          <p:nvPr/>
        </p:nvSpPr>
        <p:spPr>
          <a:xfrm rot="5400000">
            <a:off x="2467451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6BCACD-3A58-354F-89A1-A006F23FECDF}"/>
              </a:ext>
            </a:extLst>
          </p:cNvPr>
          <p:cNvSpPr/>
          <p:nvPr/>
        </p:nvSpPr>
        <p:spPr>
          <a:xfrm rot="5400000">
            <a:off x="2467451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E2A70E-6314-374A-A991-2A8AD4486E22}"/>
              </a:ext>
            </a:extLst>
          </p:cNvPr>
          <p:cNvSpPr/>
          <p:nvPr/>
        </p:nvSpPr>
        <p:spPr>
          <a:xfrm>
            <a:off x="1762956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9C470C-95AA-DD41-BAED-6BC4E7FF24E8}"/>
              </a:ext>
            </a:extLst>
          </p:cNvPr>
          <p:cNvSpPr/>
          <p:nvPr/>
        </p:nvSpPr>
        <p:spPr>
          <a:xfrm>
            <a:off x="2117067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C14DE-1BC1-2E4B-B3D4-4508553E72BC}"/>
              </a:ext>
            </a:extLst>
          </p:cNvPr>
          <p:cNvSpPr/>
          <p:nvPr/>
        </p:nvSpPr>
        <p:spPr>
          <a:xfrm>
            <a:off x="2117066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B062C-C270-AB48-B25C-64E5FAFDEBC3}"/>
              </a:ext>
            </a:extLst>
          </p:cNvPr>
          <p:cNvSpPr/>
          <p:nvPr/>
        </p:nvSpPr>
        <p:spPr>
          <a:xfrm>
            <a:off x="1762956" y="3062063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88B55A-B0D2-FC48-8C51-49C7265B797E}"/>
              </a:ext>
            </a:extLst>
          </p:cNvPr>
          <p:cNvSpPr/>
          <p:nvPr/>
        </p:nvSpPr>
        <p:spPr>
          <a:xfrm>
            <a:off x="1778609" y="3412447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F069F8-03FA-5845-BD91-3775150DC726}"/>
              </a:ext>
            </a:extLst>
          </p:cNvPr>
          <p:cNvSpPr/>
          <p:nvPr/>
        </p:nvSpPr>
        <p:spPr>
          <a:xfrm>
            <a:off x="2467450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9BF1C4-7C74-E049-AC6A-07F639A57878}"/>
              </a:ext>
            </a:extLst>
          </p:cNvPr>
          <p:cNvSpPr/>
          <p:nvPr/>
        </p:nvSpPr>
        <p:spPr>
          <a:xfrm>
            <a:off x="2467450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3379ED-2136-8640-8352-A1612C899AD1}"/>
              </a:ext>
            </a:extLst>
          </p:cNvPr>
          <p:cNvSpPr/>
          <p:nvPr/>
        </p:nvSpPr>
        <p:spPr>
          <a:xfrm rot="5400000">
            <a:off x="2817835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A39C6-12A6-3647-963B-78ADA57565AD}"/>
              </a:ext>
            </a:extLst>
          </p:cNvPr>
          <p:cNvSpPr/>
          <p:nvPr/>
        </p:nvSpPr>
        <p:spPr>
          <a:xfrm rot="5400000">
            <a:off x="2817835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32AA54-0F8A-D74A-85B5-6341F169B6C8}"/>
              </a:ext>
            </a:extLst>
          </p:cNvPr>
          <p:cNvSpPr/>
          <p:nvPr/>
        </p:nvSpPr>
        <p:spPr>
          <a:xfrm>
            <a:off x="2817834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49CE59-B51F-E244-B5F9-EFB375AEF26C}"/>
              </a:ext>
            </a:extLst>
          </p:cNvPr>
          <p:cNvSpPr/>
          <p:nvPr/>
        </p:nvSpPr>
        <p:spPr>
          <a:xfrm>
            <a:off x="2817834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5DC35E-4518-0B4D-9FAC-D048ADFC3A5C}"/>
              </a:ext>
            </a:extLst>
          </p:cNvPr>
          <p:cNvSpPr>
            <a:spLocks noChangeAspect="1"/>
          </p:cNvSpPr>
          <p:nvPr/>
        </p:nvSpPr>
        <p:spPr>
          <a:xfrm>
            <a:off x="1748103" y="2342954"/>
            <a:ext cx="569858" cy="566821"/>
          </a:xfrm>
          <a:prstGeom prst="rect">
            <a:avLst/>
          </a:prstGeom>
          <a:solidFill>
            <a:srgbClr val="FF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392BAA-C1EF-4741-A69A-4A1FA0098F17}"/>
              </a:ext>
            </a:extLst>
          </p:cNvPr>
          <p:cNvSpPr>
            <a:spLocks noChangeAspect="1"/>
          </p:cNvSpPr>
          <p:nvPr/>
        </p:nvSpPr>
        <p:spPr>
          <a:xfrm>
            <a:off x="2448043" y="2342954"/>
            <a:ext cx="569858" cy="566821"/>
          </a:xfrm>
          <a:prstGeom prst="rect">
            <a:avLst/>
          </a:prstGeom>
          <a:solidFill>
            <a:srgbClr val="0070C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CCB6E9-6053-DA4E-8D27-62FD39CF6FBA}"/>
              </a:ext>
            </a:extLst>
          </p:cNvPr>
          <p:cNvSpPr>
            <a:spLocks noChangeAspect="1"/>
          </p:cNvSpPr>
          <p:nvPr/>
        </p:nvSpPr>
        <p:spPr>
          <a:xfrm>
            <a:off x="1751979" y="3043721"/>
            <a:ext cx="569858" cy="566821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FD2B4-97E2-E043-955E-B3E7CE5D8983}"/>
              </a:ext>
            </a:extLst>
          </p:cNvPr>
          <p:cNvSpPr>
            <a:spLocks noChangeAspect="1"/>
          </p:cNvSpPr>
          <p:nvPr/>
        </p:nvSpPr>
        <p:spPr>
          <a:xfrm>
            <a:off x="2448043" y="3043721"/>
            <a:ext cx="569858" cy="566821"/>
          </a:xfrm>
          <a:prstGeom prst="rect">
            <a:avLst/>
          </a:prstGeom>
          <a:solidFill>
            <a:srgbClr val="7030A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C0A5147-1B1E-0D47-8C68-D43E58F5432E}"/>
              </a:ext>
            </a:extLst>
          </p:cNvPr>
          <p:cNvSpPr/>
          <p:nvPr/>
        </p:nvSpPr>
        <p:spPr>
          <a:xfrm>
            <a:off x="3126836" y="2855321"/>
            <a:ext cx="626218" cy="2203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133B848B-1797-E33A-02E6-101B3CFCAEA2}"/>
              </a:ext>
            </a:extLst>
          </p:cNvPr>
          <p:cNvSpPr txBox="1">
            <a:spLocks/>
          </p:cNvSpPr>
          <p:nvPr/>
        </p:nvSpPr>
        <p:spPr>
          <a:xfrm>
            <a:off x="1492821" y="1150370"/>
            <a:ext cx="1968090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Mean-field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/>
              <p:nvPr/>
            </p:nvSpPr>
            <p:spPr>
              <a:xfrm>
                <a:off x="2208841" y="1787792"/>
                <a:ext cx="435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41" y="1787792"/>
                <a:ext cx="435632" cy="276999"/>
              </a:xfrm>
              <a:prstGeom prst="rect">
                <a:avLst/>
              </a:prstGeom>
              <a:blipFill>
                <a:blip r:embed="rId2"/>
                <a:stretch>
                  <a:fillRect l="-1111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3BBF5D9-7260-8C42-2082-7737020514C2}"/>
              </a:ext>
            </a:extLst>
          </p:cNvPr>
          <p:cNvGrpSpPr/>
          <p:nvPr/>
        </p:nvGrpSpPr>
        <p:grpSpPr>
          <a:xfrm>
            <a:off x="3861988" y="1628176"/>
            <a:ext cx="2263904" cy="566821"/>
            <a:chOff x="3861988" y="1628176"/>
            <a:chExt cx="2263904" cy="56682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D97FC3-C57B-5748-A134-84D218624B73}"/>
                </a:ext>
              </a:extLst>
            </p:cNvPr>
            <p:cNvGrpSpPr/>
            <p:nvPr/>
          </p:nvGrpSpPr>
          <p:grpSpPr>
            <a:xfrm>
              <a:off x="3861988" y="1628176"/>
              <a:ext cx="1585823" cy="566821"/>
              <a:chOff x="3066651" y="1334340"/>
              <a:chExt cx="1781238" cy="6366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4319145-C975-DE48-A73E-6E1095C436B0}"/>
                  </a:ext>
                </a:extLst>
              </p:cNvPr>
              <p:cNvSpPr/>
              <p:nvPr/>
            </p:nvSpPr>
            <p:spPr>
              <a:xfrm>
                <a:off x="308942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87FEB4-ADEE-B346-A996-5B388A9AA7B2}"/>
                  </a:ext>
                </a:extLst>
              </p:cNvPr>
              <p:cNvSpPr/>
              <p:nvPr/>
            </p:nvSpPr>
            <p:spPr>
              <a:xfrm>
                <a:off x="348298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3703C27-2D89-C644-A35C-8D371DBF328A}"/>
                  </a:ext>
                </a:extLst>
              </p:cNvPr>
              <p:cNvSpPr/>
              <p:nvPr/>
            </p:nvSpPr>
            <p:spPr>
              <a:xfrm>
                <a:off x="3482987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227B78F-174E-DD47-8313-A3665E285B4E}"/>
                  </a:ext>
                </a:extLst>
              </p:cNvPr>
              <p:cNvSpPr/>
              <p:nvPr/>
            </p:nvSpPr>
            <p:spPr>
              <a:xfrm rot="5400000">
                <a:off x="425336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547737D-5DEC-5D41-8A15-74A3DE8E55EC}"/>
                  </a:ext>
                </a:extLst>
              </p:cNvPr>
              <p:cNvSpPr/>
              <p:nvPr/>
            </p:nvSpPr>
            <p:spPr>
              <a:xfrm rot="5400000">
                <a:off x="425336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17A7A9-9255-B240-A31B-287A36E342A9}"/>
                  </a:ext>
                </a:extLst>
              </p:cNvPr>
              <p:cNvSpPr/>
              <p:nvPr/>
            </p:nvSpPr>
            <p:spPr>
              <a:xfrm>
                <a:off x="3085240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04471C5-6904-0A4F-9885-4C7BDAB3573C}"/>
                  </a:ext>
                </a:extLst>
              </p:cNvPr>
              <p:cNvSpPr/>
              <p:nvPr/>
            </p:nvSpPr>
            <p:spPr>
              <a:xfrm rot="5400000">
                <a:off x="464692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4D9ED8-ADEE-E94D-A17D-2E646D87CA0F}"/>
                  </a:ext>
                </a:extLst>
              </p:cNvPr>
              <p:cNvSpPr/>
              <p:nvPr/>
            </p:nvSpPr>
            <p:spPr>
              <a:xfrm rot="5400000">
                <a:off x="464692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3F07FE7-3A0B-AC49-906E-26A0C7C964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1334340"/>
                <a:ext cx="640080" cy="63666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98E4E8-86AE-FF42-AC50-402BFD9AE00D}"/>
                  </a:ext>
                </a:extLst>
              </p:cNvPr>
              <p:cNvSpPr txBox="1"/>
              <p:nvPr/>
            </p:nvSpPr>
            <p:spPr>
              <a:xfrm>
                <a:off x="3829089" y="1455425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/>
                <p:nvPr/>
              </p:nvSpPr>
              <p:spPr>
                <a:xfrm>
                  <a:off x="5630179" y="1743441"/>
                  <a:ext cx="495713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179" y="1743441"/>
                  <a:ext cx="49571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500" t="-168182" r="-5750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46D26A-33B2-363D-1DE5-4253CD0A35FC}"/>
              </a:ext>
            </a:extLst>
          </p:cNvPr>
          <p:cNvGrpSpPr/>
          <p:nvPr/>
        </p:nvGrpSpPr>
        <p:grpSpPr>
          <a:xfrm>
            <a:off x="3861988" y="2336081"/>
            <a:ext cx="2266115" cy="566821"/>
            <a:chOff x="3861988" y="2336081"/>
            <a:chExt cx="2266115" cy="56682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A6E933-66CE-274B-88CD-DACF0CEFBA8D}"/>
                </a:ext>
              </a:extLst>
            </p:cNvPr>
            <p:cNvGrpSpPr/>
            <p:nvPr/>
          </p:nvGrpSpPr>
          <p:grpSpPr>
            <a:xfrm>
              <a:off x="3861988" y="2336081"/>
              <a:ext cx="1585823" cy="566821"/>
              <a:chOff x="3066651" y="2129478"/>
              <a:chExt cx="1781238" cy="63666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C236762-9B24-CE49-AA75-C76680F4D6C0}"/>
                  </a:ext>
                </a:extLst>
              </p:cNvPr>
              <p:cNvSpPr/>
              <p:nvPr/>
            </p:nvSpPr>
            <p:spPr>
              <a:xfrm>
                <a:off x="308942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73FF57-CCB0-A743-924C-DBD2D79EC313}"/>
                  </a:ext>
                </a:extLst>
              </p:cNvPr>
              <p:cNvSpPr/>
              <p:nvPr/>
            </p:nvSpPr>
            <p:spPr>
              <a:xfrm>
                <a:off x="348298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0F65950-42BA-5447-BA04-659ADC9E33D5}"/>
                  </a:ext>
                </a:extLst>
              </p:cNvPr>
              <p:cNvSpPr/>
              <p:nvPr/>
            </p:nvSpPr>
            <p:spPr>
              <a:xfrm>
                <a:off x="3482987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823C78D-E1B4-FF44-BC79-EB8D1F109673}"/>
                  </a:ext>
                </a:extLst>
              </p:cNvPr>
              <p:cNvSpPr/>
              <p:nvPr/>
            </p:nvSpPr>
            <p:spPr>
              <a:xfrm rot="5400000">
                <a:off x="425336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BF2789-C11C-C446-9978-DE02AEA142CC}"/>
                  </a:ext>
                </a:extLst>
              </p:cNvPr>
              <p:cNvSpPr/>
              <p:nvPr/>
            </p:nvSpPr>
            <p:spPr>
              <a:xfrm rot="5400000">
                <a:off x="425336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B254B0D-A93D-5842-A2A0-C8DEE5A864D1}"/>
                  </a:ext>
                </a:extLst>
              </p:cNvPr>
              <p:cNvSpPr/>
              <p:nvPr/>
            </p:nvSpPr>
            <p:spPr>
              <a:xfrm>
                <a:off x="3085240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3B59B00-4B12-CB46-9271-B6CFDF27123F}"/>
                  </a:ext>
                </a:extLst>
              </p:cNvPr>
              <p:cNvSpPr/>
              <p:nvPr/>
            </p:nvSpPr>
            <p:spPr>
              <a:xfrm rot="5400000">
                <a:off x="464692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577D4D7-ECAC-384B-825B-3805308D3350}"/>
                  </a:ext>
                </a:extLst>
              </p:cNvPr>
              <p:cNvSpPr/>
              <p:nvPr/>
            </p:nvSpPr>
            <p:spPr>
              <a:xfrm rot="5400000">
                <a:off x="464692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C0A73ED-AF6A-6446-BD82-35192BBBAB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129478"/>
                <a:ext cx="640080" cy="636668"/>
              </a:xfrm>
              <a:prstGeom prst="rect">
                <a:avLst/>
              </a:prstGeom>
              <a:solidFill>
                <a:srgbClr val="0070C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E478E7-6243-754F-A676-453C0344E81D}"/>
                  </a:ext>
                </a:extLst>
              </p:cNvPr>
              <p:cNvSpPr txBox="1"/>
              <p:nvPr/>
            </p:nvSpPr>
            <p:spPr>
              <a:xfrm>
                <a:off x="3829089" y="2250563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/>
                <p:nvPr/>
              </p:nvSpPr>
              <p:spPr>
                <a:xfrm>
                  <a:off x="5627966" y="2429830"/>
                  <a:ext cx="500137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966" y="2429830"/>
                  <a:ext cx="50013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500" t="-160870" r="-57500" b="-2304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286D2C3-6D6F-8587-2D6A-D10EFD898011}"/>
              </a:ext>
            </a:extLst>
          </p:cNvPr>
          <p:cNvGrpSpPr/>
          <p:nvPr/>
        </p:nvGrpSpPr>
        <p:grpSpPr>
          <a:xfrm>
            <a:off x="3861988" y="3043987"/>
            <a:ext cx="2263904" cy="566821"/>
            <a:chOff x="3861988" y="3043987"/>
            <a:chExt cx="2263904" cy="56682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6C7EEB-308C-5C40-8C99-EA34AF004F2F}"/>
                </a:ext>
              </a:extLst>
            </p:cNvPr>
            <p:cNvGrpSpPr/>
            <p:nvPr/>
          </p:nvGrpSpPr>
          <p:grpSpPr>
            <a:xfrm>
              <a:off x="3861988" y="3043987"/>
              <a:ext cx="1585823" cy="566821"/>
              <a:chOff x="3066651" y="2924616"/>
              <a:chExt cx="1781238" cy="63666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E99F625-171D-0E4F-99E8-B20EE89C514A}"/>
                  </a:ext>
                </a:extLst>
              </p:cNvPr>
              <p:cNvSpPr/>
              <p:nvPr/>
            </p:nvSpPr>
            <p:spPr>
              <a:xfrm>
                <a:off x="308942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FC6C1E-E8C1-564E-8F86-D466CEAB782D}"/>
                  </a:ext>
                </a:extLst>
              </p:cNvPr>
              <p:cNvSpPr/>
              <p:nvPr/>
            </p:nvSpPr>
            <p:spPr>
              <a:xfrm>
                <a:off x="348298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46F5188-E41C-054E-B54D-B89BE1C84D1C}"/>
                  </a:ext>
                </a:extLst>
              </p:cNvPr>
              <p:cNvSpPr/>
              <p:nvPr/>
            </p:nvSpPr>
            <p:spPr>
              <a:xfrm>
                <a:off x="3482987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939A723-449A-6D4A-86D0-7977C4EF5CA6}"/>
                  </a:ext>
                </a:extLst>
              </p:cNvPr>
              <p:cNvSpPr/>
              <p:nvPr/>
            </p:nvSpPr>
            <p:spPr>
              <a:xfrm rot="5400000">
                <a:off x="425336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08F6042-B752-D74D-B640-2FAD0D7223A9}"/>
                  </a:ext>
                </a:extLst>
              </p:cNvPr>
              <p:cNvSpPr/>
              <p:nvPr/>
            </p:nvSpPr>
            <p:spPr>
              <a:xfrm rot="5400000">
                <a:off x="425336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081504F-9A8D-7E41-9C53-A90910835C37}"/>
                  </a:ext>
                </a:extLst>
              </p:cNvPr>
              <p:cNvSpPr/>
              <p:nvPr/>
            </p:nvSpPr>
            <p:spPr>
              <a:xfrm>
                <a:off x="3085240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E0671B0-3E23-874D-ADFD-EF157EB9EC0F}"/>
                  </a:ext>
                </a:extLst>
              </p:cNvPr>
              <p:cNvSpPr/>
              <p:nvPr/>
            </p:nvSpPr>
            <p:spPr>
              <a:xfrm rot="5400000">
                <a:off x="464692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C7CFBFC-CA7E-1C42-AAA7-29B395D3EC50}"/>
                  </a:ext>
                </a:extLst>
              </p:cNvPr>
              <p:cNvSpPr/>
              <p:nvPr/>
            </p:nvSpPr>
            <p:spPr>
              <a:xfrm rot="5400000">
                <a:off x="464692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285EBB6-5EB8-A742-9523-8CA7AFE092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924616"/>
                <a:ext cx="640080" cy="636668"/>
              </a:xfrm>
              <a:prstGeom prst="rect">
                <a:avLst/>
              </a:prstGeom>
              <a:solidFill>
                <a:srgbClr val="00B05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04130B-769C-F049-93CB-94A237D06400}"/>
                  </a:ext>
                </a:extLst>
              </p:cNvPr>
              <p:cNvSpPr txBox="1"/>
              <p:nvPr/>
            </p:nvSpPr>
            <p:spPr>
              <a:xfrm>
                <a:off x="3829089" y="3045701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/>
                <p:nvPr/>
              </p:nvSpPr>
              <p:spPr>
                <a:xfrm>
                  <a:off x="5634091" y="3149723"/>
                  <a:ext cx="49180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091" y="3149723"/>
                  <a:ext cx="49180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000" t="-168182" r="-5750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18952F-C72E-E9D4-6A99-4D84DEA72640}"/>
              </a:ext>
            </a:extLst>
          </p:cNvPr>
          <p:cNvGrpSpPr/>
          <p:nvPr/>
        </p:nvGrpSpPr>
        <p:grpSpPr>
          <a:xfrm>
            <a:off x="3861988" y="3751892"/>
            <a:ext cx="2269128" cy="566821"/>
            <a:chOff x="3861988" y="3751892"/>
            <a:chExt cx="2269128" cy="56682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21B6C5-50A6-704B-B8F1-321EE73CA9D0}"/>
                </a:ext>
              </a:extLst>
            </p:cNvPr>
            <p:cNvGrpSpPr/>
            <p:nvPr/>
          </p:nvGrpSpPr>
          <p:grpSpPr>
            <a:xfrm>
              <a:off x="3861988" y="3751892"/>
              <a:ext cx="1585823" cy="566821"/>
              <a:chOff x="3066651" y="3719754"/>
              <a:chExt cx="1781238" cy="636668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C0CAE02-5676-964F-84C4-C69F54672018}"/>
                  </a:ext>
                </a:extLst>
              </p:cNvPr>
              <p:cNvSpPr/>
              <p:nvPr/>
            </p:nvSpPr>
            <p:spPr>
              <a:xfrm>
                <a:off x="308942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6E0DF4A-010C-9641-B2A4-2026D3E8D9B0}"/>
                  </a:ext>
                </a:extLst>
              </p:cNvPr>
              <p:cNvSpPr/>
              <p:nvPr/>
            </p:nvSpPr>
            <p:spPr>
              <a:xfrm>
                <a:off x="348298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E518DEA-F4BA-9249-AAB8-B04C3930F510}"/>
                  </a:ext>
                </a:extLst>
              </p:cNvPr>
              <p:cNvSpPr/>
              <p:nvPr/>
            </p:nvSpPr>
            <p:spPr>
              <a:xfrm>
                <a:off x="3482987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06B7F77-C4F0-C74E-835D-37FBB5EE126B}"/>
                  </a:ext>
                </a:extLst>
              </p:cNvPr>
              <p:cNvSpPr/>
              <p:nvPr/>
            </p:nvSpPr>
            <p:spPr>
              <a:xfrm rot="5400000">
                <a:off x="425336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EEB86DD-7464-A049-AB70-78461C954A1B}"/>
                  </a:ext>
                </a:extLst>
              </p:cNvPr>
              <p:cNvSpPr/>
              <p:nvPr/>
            </p:nvSpPr>
            <p:spPr>
              <a:xfrm rot="5400000">
                <a:off x="425336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C4DC369-AD28-0941-9C56-D3DFF4D05890}"/>
                  </a:ext>
                </a:extLst>
              </p:cNvPr>
              <p:cNvSpPr/>
              <p:nvPr/>
            </p:nvSpPr>
            <p:spPr>
              <a:xfrm>
                <a:off x="3085240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AF5271-4082-2046-91A9-25D874C074D9}"/>
                  </a:ext>
                </a:extLst>
              </p:cNvPr>
              <p:cNvSpPr/>
              <p:nvPr/>
            </p:nvSpPr>
            <p:spPr>
              <a:xfrm rot="5400000">
                <a:off x="464692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218A1EA-11A0-0543-B06E-040964B332E7}"/>
                  </a:ext>
                </a:extLst>
              </p:cNvPr>
              <p:cNvSpPr/>
              <p:nvPr/>
            </p:nvSpPr>
            <p:spPr>
              <a:xfrm rot="5400000">
                <a:off x="464692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36DB513-7C63-C541-BD36-5B4A0006E7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3719754"/>
                <a:ext cx="640080" cy="636668"/>
              </a:xfrm>
              <a:prstGeom prst="rect">
                <a:avLst/>
              </a:prstGeom>
              <a:solidFill>
                <a:srgbClr val="7030A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3BF0756-7F9B-8842-8BBC-01F880432019}"/>
                  </a:ext>
                </a:extLst>
              </p:cNvPr>
              <p:cNvSpPr txBox="1"/>
              <p:nvPr/>
            </p:nvSpPr>
            <p:spPr>
              <a:xfrm>
                <a:off x="3829089" y="3840839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/>
                <p:nvPr/>
              </p:nvSpPr>
              <p:spPr>
                <a:xfrm>
                  <a:off x="5624952" y="3819030"/>
                  <a:ext cx="50616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952" y="3819030"/>
                  <a:ext cx="50616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500" t="-160870" r="-60000" b="-2347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7277D844-F9F6-1876-7B5A-55EE7DA71BCC}"/>
              </a:ext>
            </a:extLst>
          </p:cNvPr>
          <p:cNvSpPr txBox="1">
            <a:spLocks/>
          </p:cNvSpPr>
          <p:nvPr/>
        </p:nvSpPr>
        <p:spPr>
          <a:xfrm>
            <a:off x="4431846" y="1108097"/>
            <a:ext cx="1470934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Correlated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23B789A-E703-8216-7391-90E99FFFF7B6}"/>
              </a:ext>
            </a:extLst>
          </p:cNvPr>
          <p:cNvGrpSpPr/>
          <p:nvPr/>
        </p:nvGrpSpPr>
        <p:grpSpPr>
          <a:xfrm>
            <a:off x="6125892" y="1529508"/>
            <a:ext cx="870370" cy="2871216"/>
            <a:chOff x="6125892" y="1529508"/>
            <a:chExt cx="870370" cy="287121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6B9537-2A8F-C6BE-23D4-A212E4A0A7BF}"/>
                </a:ext>
              </a:extLst>
            </p:cNvPr>
            <p:cNvCxnSpPr/>
            <p:nvPr/>
          </p:nvCxnSpPr>
          <p:spPr>
            <a:xfrm>
              <a:off x="6125892" y="1538935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C99613A-43FE-48FD-D192-1A9AC95E85A2}"/>
                </a:ext>
              </a:extLst>
            </p:cNvPr>
            <p:cNvCxnSpPr/>
            <p:nvPr/>
          </p:nvCxnSpPr>
          <p:spPr>
            <a:xfrm>
              <a:off x="6125892" y="4399657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7944C8-E50D-08CA-BC8E-B49EAB3FD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9433" y="1529508"/>
              <a:ext cx="2217" cy="2871216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1B647C1-BF5C-D2C1-252F-3B0102CFCD2E}"/>
                </a:ext>
              </a:extLst>
            </p:cNvPr>
            <p:cNvCxnSpPr/>
            <p:nvPr/>
          </p:nvCxnSpPr>
          <p:spPr>
            <a:xfrm>
              <a:off x="6561077" y="2913712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/>
              <p:nvPr/>
            </p:nvSpPr>
            <p:spPr>
              <a:xfrm>
                <a:off x="7084736" y="2704806"/>
                <a:ext cx="541495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𝑔𝑙𝑜𝑏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36" y="2704806"/>
                <a:ext cx="541495" cy="299569"/>
              </a:xfrm>
              <a:prstGeom prst="rect">
                <a:avLst/>
              </a:prstGeom>
              <a:blipFill>
                <a:blip r:embed="rId7"/>
                <a:stretch>
                  <a:fillRect l="-9091" r="-454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5CFE9099-A870-9A80-CC86-83B3C0D3CF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55" y="5106230"/>
                <a:ext cx="9025290" cy="1181213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</p:spPr>
            <p:txBody>
              <a:bodyPr vert="horz" lIns="96661" tIns="48331" rIns="96661" bIns="48331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b="1" dirty="0"/>
                  <a:t>Solution: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advantage of a different form of static DMET – projected DMET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pDMET</a:t>
                </a:r>
                <a:r>
                  <a:rPr lang="en-US" sz="2400" dirty="0"/>
                  <a:t> has an analytical matching condition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𝑀𝐹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𝑔𝑙𝑜𝑏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5CFE9099-A870-9A80-CC86-83B3C0D3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5" y="5106230"/>
                <a:ext cx="9025290" cy="1181213"/>
              </a:xfrm>
              <a:prstGeom prst="rect">
                <a:avLst/>
              </a:prstGeom>
              <a:blipFill>
                <a:blip r:embed="rId8"/>
                <a:stretch>
                  <a:fillRect l="-840" t="-5208" b="-8333"/>
                </a:stretch>
              </a:blipFill>
              <a:ln w="2857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47F5C34A-EE34-6E03-5141-2D049CFBF7BD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8280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4190-7534-944F-91ED-9435C280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</a:t>
            </a:r>
            <a:r>
              <a:rPr lang="en-US" dirty="0" err="1"/>
              <a:t>pDMET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DAE2E5-9790-E640-AFC2-9E1E14CD026C}"/>
              </a:ext>
            </a:extLst>
          </p:cNvPr>
          <p:cNvSpPr/>
          <p:nvPr/>
        </p:nvSpPr>
        <p:spPr>
          <a:xfrm>
            <a:off x="1766684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EB6615-DD49-784C-9D42-86DEECB0FBCF}"/>
              </a:ext>
            </a:extLst>
          </p:cNvPr>
          <p:cNvSpPr/>
          <p:nvPr/>
        </p:nvSpPr>
        <p:spPr>
          <a:xfrm>
            <a:off x="2117068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8F396-6EAC-A34D-B8FA-1A320C887E8A}"/>
              </a:ext>
            </a:extLst>
          </p:cNvPr>
          <p:cNvSpPr/>
          <p:nvPr/>
        </p:nvSpPr>
        <p:spPr>
          <a:xfrm>
            <a:off x="2117067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56C23A-240F-9146-8628-47C45595B6D6}"/>
              </a:ext>
            </a:extLst>
          </p:cNvPr>
          <p:cNvSpPr/>
          <p:nvPr/>
        </p:nvSpPr>
        <p:spPr>
          <a:xfrm rot="5400000">
            <a:off x="2467451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6BCACD-3A58-354F-89A1-A006F23FECDF}"/>
              </a:ext>
            </a:extLst>
          </p:cNvPr>
          <p:cNvSpPr/>
          <p:nvPr/>
        </p:nvSpPr>
        <p:spPr>
          <a:xfrm rot="5400000">
            <a:off x="2467451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E2A70E-6314-374A-A991-2A8AD4486E22}"/>
              </a:ext>
            </a:extLst>
          </p:cNvPr>
          <p:cNvSpPr/>
          <p:nvPr/>
        </p:nvSpPr>
        <p:spPr>
          <a:xfrm>
            <a:off x="1762956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9C470C-95AA-DD41-BAED-6BC4E7FF24E8}"/>
              </a:ext>
            </a:extLst>
          </p:cNvPr>
          <p:cNvSpPr/>
          <p:nvPr/>
        </p:nvSpPr>
        <p:spPr>
          <a:xfrm>
            <a:off x="2117067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C14DE-1BC1-2E4B-B3D4-4508553E72BC}"/>
              </a:ext>
            </a:extLst>
          </p:cNvPr>
          <p:cNvSpPr/>
          <p:nvPr/>
        </p:nvSpPr>
        <p:spPr>
          <a:xfrm>
            <a:off x="2117066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B062C-C270-AB48-B25C-64E5FAFDEBC3}"/>
              </a:ext>
            </a:extLst>
          </p:cNvPr>
          <p:cNvSpPr/>
          <p:nvPr/>
        </p:nvSpPr>
        <p:spPr>
          <a:xfrm>
            <a:off x="1762956" y="3062063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88B55A-B0D2-FC48-8C51-49C7265B797E}"/>
              </a:ext>
            </a:extLst>
          </p:cNvPr>
          <p:cNvSpPr/>
          <p:nvPr/>
        </p:nvSpPr>
        <p:spPr>
          <a:xfrm>
            <a:off x="1778609" y="3412447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F069F8-03FA-5845-BD91-3775150DC726}"/>
              </a:ext>
            </a:extLst>
          </p:cNvPr>
          <p:cNvSpPr/>
          <p:nvPr/>
        </p:nvSpPr>
        <p:spPr>
          <a:xfrm>
            <a:off x="2467450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9BF1C4-7C74-E049-AC6A-07F639A57878}"/>
              </a:ext>
            </a:extLst>
          </p:cNvPr>
          <p:cNvSpPr/>
          <p:nvPr/>
        </p:nvSpPr>
        <p:spPr>
          <a:xfrm>
            <a:off x="2467450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3379ED-2136-8640-8352-A1612C899AD1}"/>
              </a:ext>
            </a:extLst>
          </p:cNvPr>
          <p:cNvSpPr/>
          <p:nvPr/>
        </p:nvSpPr>
        <p:spPr>
          <a:xfrm rot="5400000">
            <a:off x="2817835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A39C6-12A6-3647-963B-78ADA57565AD}"/>
              </a:ext>
            </a:extLst>
          </p:cNvPr>
          <p:cNvSpPr/>
          <p:nvPr/>
        </p:nvSpPr>
        <p:spPr>
          <a:xfrm rot="5400000">
            <a:off x="2817835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32AA54-0F8A-D74A-85B5-6341F169B6C8}"/>
              </a:ext>
            </a:extLst>
          </p:cNvPr>
          <p:cNvSpPr/>
          <p:nvPr/>
        </p:nvSpPr>
        <p:spPr>
          <a:xfrm>
            <a:off x="2817834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49CE59-B51F-E244-B5F9-EFB375AEF26C}"/>
              </a:ext>
            </a:extLst>
          </p:cNvPr>
          <p:cNvSpPr/>
          <p:nvPr/>
        </p:nvSpPr>
        <p:spPr>
          <a:xfrm>
            <a:off x="2817834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5DC35E-4518-0B4D-9FAC-D048ADFC3A5C}"/>
              </a:ext>
            </a:extLst>
          </p:cNvPr>
          <p:cNvSpPr>
            <a:spLocks noChangeAspect="1"/>
          </p:cNvSpPr>
          <p:nvPr/>
        </p:nvSpPr>
        <p:spPr>
          <a:xfrm>
            <a:off x="1748103" y="2342954"/>
            <a:ext cx="569858" cy="566821"/>
          </a:xfrm>
          <a:prstGeom prst="rect">
            <a:avLst/>
          </a:prstGeom>
          <a:solidFill>
            <a:srgbClr val="FF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392BAA-C1EF-4741-A69A-4A1FA0098F17}"/>
              </a:ext>
            </a:extLst>
          </p:cNvPr>
          <p:cNvSpPr>
            <a:spLocks noChangeAspect="1"/>
          </p:cNvSpPr>
          <p:nvPr/>
        </p:nvSpPr>
        <p:spPr>
          <a:xfrm>
            <a:off x="2448043" y="2342954"/>
            <a:ext cx="569858" cy="566821"/>
          </a:xfrm>
          <a:prstGeom prst="rect">
            <a:avLst/>
          </a:prstGeom>
          <a:solidFill>
            <a:srgbClr val="0070C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CCB6E9-6053-DA4E-8D27-62FD39CF6FBA}"/>
              </a:ext>
            </a:extLst>
          </p:cNvPr>
          <p:cNvSpPr>
            <a:spLocks noChangeAspect="1"/>
          </p:cNvSpPr>
          <p:nvPr/>
        </p:nvSpPr>
        <p:spPr>
          <a:xfrm>
            <a:off x="1751979" y="3043721"/>
            <a:ext cx="569858" cy="566821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FD2B4-97E2-E043-955E-B3E7CE5D8983}"/>
              </a:ext>
            </a:extLst>
          </p:cNvPr>
          <p:cNvSpPr>
            <a:spLocks noChangeAspect="1"/>
          </p:cNvSpPr>
          <p:nvPr/>
        </p:nvSpPr>
        <p:spPr>
          <a:xfrm>
            <a:off x="2448043" y="3043721"/>
            <a:ext cx="569858" cy="566821"/>
          </a:xfrm>
          <a:prstGeom prst="rect">
            <a:avLst/>
          </a:prstGeom>
          <a:solidFill>
            <a:srgbClr val="7030A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C0A5147-1B1E-0D47-8C68-D43E58F5432E}"/>
              </a:ext>
            </a:extLst>
          </p:cNvPr>
          <p:cNvSpPr/>
          <p:nvPr/>
        </p:nvSpPr>
        <p:spPr>
          <a:xfrm>
            <a:off x="3126836" y="2855321"/>
            <a:ext cx="626218" cy="2203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133B848B-1797-E33A-02E6-101B3CFCAEA2}"/>
              </a:ext>
            </a:extLst>
          </p:cNvPr>
          <p:cNvSpPr txBox="1">
            <a:spLocks/>
          </p:cNvSpPr>
          <p:nvPr/>
        </p:nvSpPr>
        <p:spPr>
          <a:xfrm>
            <a:off x="1492821" y="1150370"/>
            <a:ext cx="1968090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Mean-field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/>
              <p:nvPr/>
            </p:nvSpPr>
            <p:spPr>
              <a:xfrm>
                <a:off x="2208841" y="1787792"/>
                <a:ext cx="725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41" y="1787792"/>
                <a:ext cx="725007" cy="276999"/>
              </a:xfrm>
              <a:prstGeom prst="rect">
                <a:avLst/>
              </a:prstGeom>
              <a:blipFill>
                <a:blip r:embed="rId2"/>
                <a:stretch>
                  <a:fillRect l="-6897" r="-120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3BBF5D9-7260-8C42-2082-7737020514C2}"/>
              </a:ext>
            </a:extLst>
          </p:cNvPr>
          <p:cNvGrpSpPr/>
          <p:nvPr/>
        </p:nvGrpSpPr>
        <p:grpSpPr>
          <a:xfrm>
            <a:off x="3861988" y="1628176"/>
            <a:ext cx="2553278" cy="566821"/>
            <a:chOff x="3861988" y="1628176"/>
            <a:chExt cx="2553278" cy="56682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D97FC3-C57B-5748-A134-84D218624B73}"/>
                </a:ext>
              </a:extLst>
            </p:cNvPr>
            <p:cNvGrpSpPr/>
            <p:nvPr/>
          </p:nvGrpSpPr>
          <p:grpSpPr>
            <a:xfrm>
              <a:off x="3861988" y="1628176"/>
              <a:ext cx="1585823" cy="566821"/>
              <a:chOff x="3066651" y="1334340"/>
              <a:chExt cx="1781238" cy="6366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4319145-C975-DE48-A73E-6E1095C436B0}"/>
                  </a:ext>
                </a:extLst>
              </p:cNvPr>
              <p:cNvSpPr/>
              <p:nvPr/>
            </p:nvSpPr>
            <p:spPr>
              <a:xfrm>
                <a:off x="308942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87FEB4-ADEE-B346-A996-5B388A9AA7B2}"/>
                  </a:ext>
                </a:extLst>
              </p:cNvPr>
              <p:cNvSpPr/>
              <p:nvPr/>
            </p:nvSpPr>
            <p:spPr>
              <a:xfrm>
                <a:off x="348298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3703C27-2D89-C644-A35C-8D371DBF328A}"/>
                  </a:ext>
                </a:extLst>
              </p:cNvPr>
              <p:cNvSpPr/>
              <p:nvPr/>
            </p:nvSpPr>
            <p:spPr>
              <a:xfrm>
                <a:off x="3482987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227B78F-174E-DD47-8313-A3665E285B4E}"/>
                  </a:ext>
                </a:extLst>
              </p:cNvPr>
              <p:cNvSpPr/>
              <p:nvPr/>
            </p:nvSpPr>
            <p:spPr>
              <a:xfrm rot="5400000">
                <a:off x="425336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547737D-5DEC-5D41-8A15-74A3DE8E55EC}"/>
                  </a:ext>
                </a:extLst>
              </p:cNvPr>
              <p:cNvSpPr/>
              <p:nvPr/>
            </p:nvSpPr>
            <p:spPr>
              <a:xfrm rot="5400000">
                <a:off x="425336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17A7A9-9255-B240-A31B-287A36E342A9}"/>
                  </a:ext>
                </a:extLst>
              </p:cNvPr>
              <p:cNvSpPr/>
              <p:nvPr/>
            </p:nvSpPr>
            <p:spPr>
              <a:xfrm>
                <a:off x="3085240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04471C5-6904-0A4F-9885-4C7BDAB3573C}"/>
                  </a:ext>
                </a:extLst>
              </p:cNvPr>
              <p:cNvSpPr/>
              <p:nvPr/>
            </p:nvSpPr>
            <p:spPr>
              <a:xfrm rot="5400000">
                <a:off x="464692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4D9ED8-ADEE-E94D-A17D-2E646D87CA0F}"/>
                  </a:ext>
                </a:extLst>
              </p:cNvPr>
              <p:cNvSpPr/>
              <p:nvPr/>
            </p:nvSpPr>
            <p:spPr>
              <a:xfrm rot="5400000">
                <a:off x="464692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3F07FE7-3A0B-AC49-906E-26A0C7C964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1334340"/>
                <a:ext cx="640080" cy="63666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98E4E8-86AE-FF42-AC50-402BFD9AE00D}"/>
                  </a:ext>
                </a:extLst>
              </p:cNvPr>
              <p:cNvSpPr txBox="1"/>
              <p:nvPr/>
            </p:nvSpPr>
            <p:spPr>
              <a:xfrm>
                <a:off x="3829089" y="1455425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/>
                <p:nvPr/>
              </p:nvSpPr>
              <p:spPr>
                <a:xfrm>
                  <a:off x="5630179" y="1743441"/>
                  <a:ext cx="785087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179" y="1743441"/>
                  <a:ext cx="78508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1290" t="-168182" r="-3871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46D26A-33B2-363D-1DE5-4253CD0A35FC}"/>
              </a:ext>
            </a:extLst>
          </p:cNvPr>
          <p:cNvGrpSpPr/>
          <p:nvPr/>
        </p:nvGrpSpPr>
        <p:grpSpPr>
          <a:xfrm>
            <a:off x="3861988" y="2336081"/>
            <a:ext cx="2555490" cy="566821"/>
            <a:chOff x="3861988" y="2336081"/>
            <a:chExt cx="2555490" cy="56682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A6E933-66CE-274B-88CD-DACF0CEFBA8D}"/>
                </a:ext>
              </a:extLst>
            </p:cNvPr>
            <p:cNvGrpSpPr/>
            <p:nvPr/>
          </p:nvGrpSpPr>
          <p:grpSpPr>
            <a:xfrm>
              <a:off x="3861988" y="2336081"/>
              <a:ext cx="1585823" cy="566821"/>
              <a:chOff x="3066651" y="2129478"/>
              <a:chExt cx="1781238" cy="63666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C236762-9B24-CE49-AA75-C76680F4D6C0}"/>
                  </a:ext>
                </a:extLst>
              </p:cNvPr>
              <p:cNvSpPr/>
              <p:nvPr/>
            </p:nvSpPr>
            <p:spPr>
              <a:xfrm>
                <a:off x="308942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73FF57-CCB0-A743-924C-DBD2D79EC313}"/>
                  </a:ext>
                </a:extLst>
              </p:cNvPr>
              <p:cNvSpPr/>
              <p:nvPr/>
            </p:nvSpPr>
            <p:spPr>
              <a:xfrm>
                <a:off x="348298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0F65950-42BA-5447-BA04-659ADC9E33D5}"/>
                  </a:ext>
                </a:extLst>
              </p:cNvPr>
              <p:cNvSpPr/>
              <p:nvPr/>
            </p:nvSpPr>
            <p:spPr>
              <a:xfrm>
                <a:off x="3482987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823C78D-E1B4-FF44-BC79-EB8D1F109673}"/>
                  </a:ext>
                </a:extLst>
              </p:cNvPr>
              <p:cNvSpPr/>
              <p:nvPr/>
            </p:nvSpPr>
            <p:spPr>
              <a:xfrm rot="5400000">
                <a:off x="425336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BF2789-C11C-C446-9978-DE02AEA142CC}"/>
                  </a:ext>
                </a:extLst>
              </p:cNvPr>
              <p:cNvSpPr/>
              <p:nvPr/>
            </p:nvSpPr>
            <p:spPr>
              <a:xfrm rot="5400000">
                <a:off x="425336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B254B0D-A93D-5842-A2A0-C8DEE5A864D1}"/>
                  </a:ext>
                </a:extLst>
              </p:cNvPr>
              <p:cNvSpPr/>
              <p:nvPr/>
            </p:nvSpPr>
            <p:spPr>
              <a:xfrm>
                <a:off x="3085240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3B59B00-4B12-CB46-9271-B6CFDF27123F}"/>
                  </a:ext>
                </a:extLst>
              </p:cNvPr>
              <p:cNvSpPr/>
              <p:nvPr/>
            </p:nvSpPr>
            <p:spPr>
              <a:xfrm rot="5400000">
                <a:off x="464692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577D4D7-ECAC-384B-825B-3805308D3350}"/>
                  </a:ext>
                </a:extLst>
              </p:cNvPr>
              <p:cNvSpPr/>
              <p:nvPr/>
            </p:nvSpPr>
            <p:spPr>
              <a:xfrm rot="5400000">
                <a:off x="464692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C0A73ED-AF6A-6446-BD82-35192BBBAB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129478"/>
                <a:ext cx="640080" cy="636668"/>
              </a:xfrm>
              <a:prstGeom prst="rect">
                <a:avLst/>
              </a:prstGeom>
              <a:solidFill>
                <a:srgbClr val="0070C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E478E7-6243-754F-A676-453C0344E81D}"/>
                  </a:ext>
                </a:extLst>
              </p:cNvPr>
              <p:cNvSpPr txBox="1"/>
              <p:nvPr/>
            </p:nvSpPr>
            <p:spPr>
              <a:xfrm>
                <a:off x="3829089" y="2250563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/>
                <p:nvPr/>
              </p:nvSpPr>
              <p:spPr>
                <a:xfrm>
                  <a:off x="5627966" y="2429830"/>
                  <a:ext cx="78951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966" y="2429830"/>
                  <a:ext cx="78951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60870" r="-36508" b="-2304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286D2C3-6D6F-8587-2D6A-D10EFD898011}"/>
              </a:ext>
            </a:extLst>
          </p:cNvPr>
          <p:cNvGrpSpPr/>
          <p:nvPr/>
        </p:nvGrpSpPr>
        <p:grpSpPr>
          <a:xfrm>
            <a:off x="3861988" y="3043987"/>
            <a:ext cx="2553279" cy="566821"/>
            <a:chOff x="3861988" y="3043987"/>
            <a:chExt cx="2553279" cy="56682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6C7EEB-308C-5C40-8C99-EA34AF004F2F}"/>
                </a:ext>
              </a:extLst>
            </p:cNvPr>
            <p:cNvGrpSpPr/>
            <p:nvPr/>
          </p:nvGrpSpPr>
          <p:grpSpPr>
            <a:xfrm>
              <a:off x="3861988" y="3043987"/>
              <a:ext cx="1585823" cy="566821"/>
              <a:chOff x="3066651" y="2924616"/>
              <a:chExt cx="1781238" cy="63666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E99F625-171D-0E4F-99E8-B20EE89C514A}"/>
                  </a:ext>
                </a:extLst>
              </p:cNvPr>
              <p:cNvSpPr/>
              <p:nvPr/>
            </p:nvSpPr>
            <p:spPr>
              <a:xfrm>
                <a:off x="308942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FC6C1E-E8C1-564E-8F86-D466CEAB782D}"/>
                  </a:ext>
                </a:extLst>
              </p:cNvPr>
              <p:cNvSpPr/>
              <p:nvPr/>
            </p:nvSpPr>
            <p:spPr>
              <a:xfrm>
                <a:off x="348298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46F5188-E41C-054E-B54D-B89BE1C84D1C}"/>
                  </a:ext>
                </a:extLst>
              </p:cNvPr>
              <p:cNvSpPr/>
              <p:nvPr/>
            </p:nvSpPr>
            <p:spPr>
              <a:xfrm>
                <a:off x="3482987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939A723-449A-6D4A-86D0-7977C4EF5CA6}"/>
                  </a:ext>
                </a:extLst>
              </p:cNvPr>
              <p:cNvSpPr/>
              <p:nvPr/>
            </p:nvSpPr>
            <p:spPr>
              <a:xfrm rot="5400000">
                <a:off x="425336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08F6042-B752-D74D-B640-2FAD0D7223A9}"/>
                  </a:ext>
                </a:extLst>
              </p:cNvPr>
              <p:cNvSpPr/>
              <p:nvPr/>
            </p:nvSpPr>
            <p:spPr>
              <a:xfrm rot="5400000">
                <a:off x="425336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081504F-9A8D-7E41-9C53-A90910835C37}"/>
                  </a:ext>
                </a:extLst>
              </p:cNvPr>
              <p:cNvSpPr/>
              <p:nvPr/>
            </p:nvSpPr>
            <p:spPr>
              <a:xfrm>
                <a:off x="3085240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E0671B0-3E23-874D-ADFD-EF157EB9EC0F}"/>
                  </a:ext>
                </a:extLst>
              </p:cNvPr>
              <p:cNvSpPr/>
              <p:nvPr/>
            </p:nvSpPr>
            <p:spPr>
              <a:xfrm rot="5400000">
                <a:off x="464692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C7CFBFC-CA7E-1C42-AAA7-29B395D3EC50}"/>
                  </a:ext>
                </a:extLst>
              </p:cNvPr>
              <p:cNvSpPr/>
              <p:nvPr/>
            </p:nvSpPr>
            <p:spPr>
              <a:xfrm rot="5400000">
                <a:off x="464692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285EBB6-5EB8-A742-9523-8CA7AFE092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924616"/>
                <a:ext cx="640080" cy="636668"/>
              </a:xfrm>
              <a:prstGeom prst="rect">
                <a:avLst/>
              </a:prstGeom>
              <a:solidFill>
                <a:srgbClr val="00B05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04130B-769C-F049-93CB-94A237D06400}"/>
                  </a:ext>
                </a:extLst>
              </p:cNvPr>
              <p:cNvSpPr txBox="1"/>
              <p:nvPr/>
            </p:nvSpPr>
            <p:spPr>
              <a:xfrm>
                <a:off x="3829089" y="3045701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/>
                <p:nvPr/>
              </p:nvSpPr>
              <p:spPr>
                <a:xfrm>
                  <a:off x="5634091" y="3149723"/>
                  <a:ext cx="78117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091" y="3149723"/>
                  <a:ext cx="78117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677" t="-168182" r="-3871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18952F-C72E-E9D4-6A99-4D84DEA72640}"/>
              </a:ext>
            </a:extLst>
          </p:cNvPr>
          <p:cNvGrpSpPr/>
          <p:nvPr/>
        </p:nvGrpSpPr>
        <p:grpSpPr>
          <a:xfrm>
            <a:off x="3861988" y="3751892"/>
            <a:ext cx="2558503" cy="566821"/>
            <a:chOff x="3861988" y="3751892"/>
            <a:chExt cx="2558503" cy="56682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21B6C5-50A6-704B-B8F1-321EE73CA9D0}"/>
                </a:ext>
              </a:extLst>
            </p:cNvPr>
            <p:cNvGrpSpPr/>
            <p:nvPr/>
          </p:nvGrpSpPr>
          <p:grpSpPr>
            <a:xfrm>
              <a:off x="3861988" y="3751892"/>
              <a:ext cx="1585823" cy="566821"/>
              <a:chOff x="3066651" y="3719754"/>
              <a:chExt cx="1781238" cy="636668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C0CAE02-5676-964F-84C4-C69F54672018}"/>
                  </a:ext>
                </a:extLst>
              </p:cNvPr>
              <p:cNvSpPr/>
              <p:nvPr/>
            </p:nvSpPr>
            <p:spPr>
              <a:xfrm>
                <a:off x="308942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6E0DF4A-010C-9641-B2A4-2026D3E8D9B0}"/>
                  </a:ext>
                </a:extLst>
              </p:cNvPr>
              <p:cNvSpPr/>
              <p:nvPr/>
            </p:nvSpPr>
            <p:spPr>
              <a:xfrm>
                <a:off x="348298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E518DEA-F4BA-9249-AAB8-B04C3930F510}"/>
                  </a:ext>
                </a:extLst>
              </p:cNvPr>
              <p:cNvSpPr/>
              <p:nvPr/>
            </p:nvSpPr>
            <p:spPr>
              <a:xfrm>
                <a:off x="3482987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06B7F77-C4F0-C74E-835D-37FBB5EE126B}"/>
                  </a:ext>
                </a:extLst>
              </p:cNvPr>
              <p:cNvSpPr/>
              <p:nvPr/>
            </p:nvSpPr>
            <p:spPr>
              <a:xfrm rot="5400000">
                <a:off x="425336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EEB86DD-7464-A049-AB70-78461C954A1B}"/>
                  </a:ext>
                </a:extLst>
              </p:cNvPr>
              <p:cNvSpPr/>
              <p:nvPr/>
            </p:nvSpPr>
            <p:spPr>
              <a:xfrm rot="5400000">
                <a:off x="425336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C4DC369-AD28-0941-9C56-D3DFF4D05890}"/>
                  </a:ext>
                </a:extLst>
              </p:cNvPr>
              <p:cNvSpPr/>
              <p:nvPr/>
            </p:nvSpPr>
            <p:spPr>
              <a:xfrm>
                <a:off x="3085240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AF5271-4082-2046-91A9-25D874C074D9}"/>
                  </a:ext>
                </a:extLst>
              </p:cNvPr>
              <p:cNvSpPr/>
              <p:nvPr/>
            </p:nvSpPr>
            <p:spPr>
              <a:xfrm rot="5400000">
                <a:off x="464692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218A1EA-11A0-0543-B06E-040964B332E7}"/>
                  </a:ext>
                </a:extLst>
              </p:cNvPr>
              <p:cNvSpPr/>
              <p:nvPr/>
            </p:nvSpPr>
            <p:spPr>
              <a:xfrm rot="5400000">
                <a:off x="464692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36DB513-7C63-C541-BD36-5B4A0006E7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3719754"/>
                <a:ext cx="640080" cy="636668"/>
              </a:xfrm>
              <a:prstGeom prst="rect">
                <a:avLst/>
              </a:prstGeom>
              <a:solidFill>
                <a:srgbClr val="7030A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3BF0756-7F9B-8842-8BBC-01F880432019}"/>
                  </a:ext>
                </a:extLst>
              </p:cNvPr>
              <p:cNvSpPr txBox="1"/>
              <p:nvPr/>
            </p:nvSpPr>
            <p:spPr>
              <a:xfrm>
                <a:off x="3829089" y="3840839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/>
                <p:nvPr/>
              </p:nvSpPr>
              <p:spPr>
                <a:xfrm>
                  <a:off x="5624952" y="3819030"/>
                  <a:ext cx="79553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952" y="3819030"/>
                  <a:ext cx="7955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111" t="-160870" r="-36508" b="-2347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7277D844-F9F6-1876-7B5A-55EE7DA71BCC}"/>
              </a:ext>
            </a:extLst>
          </p:cNvPr>
          <p:cNvSpPr txBox="1">
            <a:spLocks/>
          </p:cNvSpPr>
          <p:nvPr/>
        </p:nvSpPr>
        <p:spPr>
          <a:xfrm>
            <a:off x="4431846" y="1108097"/>
            <a:ext cx="1470934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Correlated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23B789A-E703-8216-7391-90E99FFFF7B6}"/>
              </a:ext>
            </a:extLst>
          </p:cNvPr>
          <p:cNvGrpSpPr/>
          <p:nvPr/>
        </p:nvGrpSpPr>
        <p:grpSpPr>
          <a:xfrm>
            <a:off x="6125892" y="1529508"/>
            <a:ext cx="870370" cy="2871216"/>
            <a:chOff x="6125892" y="1529508"/>
            <a:chExt cx="870370" cy="287121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6B9537-2A8F-C6BE-23D4-A212E4A0A7BF}"/>
                </a:ext>
              </a:extLst>
            </p:cNvPr>
            <p:cNvCxnSpPr/>
            <p:nvPr/>
          </p:nvCxnSpPr>
          <p:spPr>
            <a:xfrm>
              <a:off x="6125892" y="1538935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C99613A-43FE-48FD-D192-1A9AC95E85A2}"/>
                </a:ext>
              </a:extLst>
            </p:cNvPr>
            <p:cNvCxnSpPr/>
            <p:nvPr/>
          </p:nvCxnSpPr>
          <p:spPr>
            <a:xfrm>
              <a:off x="6125892" y="4399657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7944C8-E50D-08CA-BC8E-B49EAB3FD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9433" y="1529508"/>
              <a:ext cx="2217" cy="2871216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1B647C1-BF5C-D2C1-252F-3B0102CFCD2E}"/>
                </a:ext>
              </a:extLst>
            </p:cNvPr>
            <p:cNvCxnSpPr/>
            <p:nvPr/>
          </p:nvCxnSpPr>
          <p:spPr>
            <a:xfrm>
              <a:off x="6561077" y="2913712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/>
              <p:nvPr/>
            </p:nvSpPr>
            <p:spPr>
              <a:xfrm>
                <a:off x="7084736" y="2704806"/>
                <a:ext cx="541495" cy="303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𝑔𝑙𝑜𝑏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36" y="2704806"/>
                <a:ext cx="541495" cy="303673"/>
              </a:xfrm>
              <a:prstGeom prst="rect">
                <a:avLst/>
              </a:prstGeom>
              <a:blipFill>
                <a:blip r:embed="rId7"/>
                <a:stretch>
                  <a:fillRect l="-13636" t="-4000" r="-6136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B403-9F59-7A9A-3698-8FBC9A2BF6A9}"/>
              </a:ext>
            </a:extLst>
          </p:cNvPr>
          <p:cNvSpPr txBox="1">
            <a:spLocks/>
          </p:cNvSpPr>
          <p:nvPr/>
        </p:nvSpPr>
        <p:spPr>
          <a:xfrm>
            <a:off x="1237291" y="5211368"/>
            <a:ext cx="7116890" cy="1274455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96502" tIns="48250" rIns="96502" bIns="48250" rtlCol="0">
            <a:no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400" b="1" dirty="0"/>
              <a:t>General Idea:</a:t>
            </a:r>
            <a:r>
              <a:rPr lang="en-US" sz="2400" dirty="0"/>
              <a:t> Simultaneously propagate mean-field wavefunction of full system and correlated wavefunction for each fragment and its bath, such that the </a:t>
            </a:r>
            <a:r>
              <a:rPr lang="en-US" sz="2400" dirty="0" err="1"/>
              <a:t>pDMET</a:t>
            </a:r>
            <a:r>
              <a:rPr lang="en-US" sz="2400" dirty="0"/>
              <a:t> conditions are met at each point in time</a:t>
            </a:r>
            <a:endParaRPr lang="en-US" sz="24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4AB5F0-1363-8DD8-E184-539E33728774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202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D812-9815-CE8C-AD72-5C3942BC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</a:t>
            </a:r>
            <a:r>
              <a:rPr lang="en-US" dirty="0" err="1"/>
              <a:t>pDMET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6EE0C6-A121-55B0-EB37-7ED5044D1219}"/>
              </a:ext>
            </a:extLst>
          </p:cNvPr>
          <p:cNvSpPr txBox="1">
            <a:spLocks/>
          </p:cNvSpPr>
          <p:nvPr/>
        </p:nvSpPr>
        <p:spPr>
          <a:xfrm>
            <a:off x="475708" y="1218966"/>
            <a:ext cx="8281018" cy="954847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/>
              <a:t>General Idea:</a:t>
            </a:r>
            <a:r>
              <a:rPr lang="en-US" sz="2200" dirty="0"/>
              <a:t> Simultaneously propagate mean-field wavefunction of full system and correlated wavefunction for each fragment and its bath, such that the </a:t>
            </a:r>
            <a:r>
              <a:rPr lang="en-US" sz="2200" dirty="0" err="1"/>
              <a:t>pDMET</a:t>
            </a:r>
            <a:r>
              <a:rPr lang="en-US" sz="2200" dirty="0"/>
              <a:t> conditions are met at each point in time</a:t>
            </a:r>
            <a:endParaRPr lang="en-US" sz="2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1469B-C376-EFD9-1BA2-D78C8D91BF75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4084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D812-9815-CE8C-AD72-5C3942BC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</a:t>
            </a:r>
            <a:r>
              <a:rPr lang="en-US" dirty="0" err="1"/>
              <a:t>pDMET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6EE0C6-A121-55B0-EB37-7ED5044D1219}"/>
              </a:ext>
            </a:extLst>
          </p:cNvPr>
          <p:cNvSpPr txBox="1">
            <a:spLocks/>
          </p:cNvSpPr>
          <p:nvPr/>
        </p:nvSpPr>
        <p:spPr>
          <a:xfrm>
            <a:off x="475708" y="1218966"/>
            <a:ext cx="8281018" cy="954847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/>
              <a:t>General Idea:</a:t>
            </a:r>
            <a:r>
              <a:rPr lang="en-US" sz="2200" dirty="0"/>
              <a:t> Simultaneously propagate mean-field wavefunction of full system and correlated wavefunction for each fragment and its bath, such that the </a:t>
            </a:r>
            <a:r>
              <a:rPr lang="en-US" sz="2200" dirty="0" err="1"/>
              <a:t>pDMET</a:t>
            </a:r>
            <a:r>
              <a:rPr lang="en-US" sz="2200" dirty="0"/>
              <a:t> conditions are met at each point in time</a:t>
            </a:r>
            <a:endParaRPr lang="en-US" sz="2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E6C8B7-DDC5-25FE-20B2-DADAB5977936}"/>
              </a:ext>
            </a:extLst>
          </p:cNvPr>
          <p:cNvSpPr txBox="1">
            <a:spLocks/>
          </p:cNvSpPr>
          <p:nvPr/>
        </p:nvSpPr>
        <p:spPr>
          <a:xfrm>
            <a:off x="144209" y="2441184"/>
            <a:ext cx="3918861" cy="954848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000" b="1" dirty="0"/>
              <a:t>Condition 1:</a:t>
            </a:r>
            <a:r>
              <a:rPr lang="en-US" sz="2000" dirty="0"/>
              <a:t> Bath for each fragment obtained from Schmidt decomposition of mean-field 1RDM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45479-50CA-7FD1-4F8D-8345AC4F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9" y="3518964"/>
            <a:ext cx="3467100" cy="368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E3E17F-23DE-6511-3391-1F3C8F1AFED4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4988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D812-9815-CE8C-AD72-5C3942BC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</a:t>
            </a:r>
            <a:r>
              <a:rPr lang="en-US" dirty="0" err="1"/>
              <a:t>pDMET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6EE0C6-A121-55B0-EB37-7ED5044D1219}"/>
              </a:ext>
            </a:extLst>
          </p:cNvPr>
          <p:cNvSpPr txBox="1">
            <a:spLocks/>
          </p:cNvSpPr>
          <p:nvPr/>
        </p:nvSpPr>
        <p:spPr>
          <a:xfrm>
            <a:off x="475708" y="1218966"/>
            <a:ext cx="8281018" cy="954847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/>
              <a:t>General Idea:</a:t>
            </a:r>
            <a:r>
              <a:rPr lang="en-US" sz="2200" dirty="0"/>
              <a:t> Simultaneously propagate mean-field wavefunction of full system and correlated wavefunction for each fragment and its bath, such that the </a:t>
            </a:r>
            <a:r>
              <a:rPr lang="en-US" sz="2200" dirty="0" err="1"/>
              <a:t>pDMET</a:t>
            </a:r>
            <a:r>
              <a:rPr lang="en-US" sz="2200" dirty="0"/>
              <a:t> conditions are met at each point in time</a:t>
            </a:r>
            <a:endParaRPr lang="en-US" sz="2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E6C8B7-DDC5-25FE-20B2-DADAB5977936}"/>
              </a:ext>
            </a:extLst>
          </p:cNvPr>
          <p:cNvSpPr txBox="1">
            <a:spLocks/>
          </p:cNvSpPr>
          <p:nvPr/>
        </p:nvSpPr>
        <p:spPr>
          <a:xfrm>
            <a:off x="144209" y="2441184"/>
            <a:ext cx="3918861" cy="954848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000" b="1" dirty="0"/>
              <a:t>Condition 1:</a:t>
            </a:r>
            <a:r>
              <a:rPr lang="en-US" sz="2000" dirty="0"/>
              <a:t> Bath for each fragment obtained from Schmidt decomposition of mean-field 1RDM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45479-50CA-7FD1-4F8D-8345AC4F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9" y="3518964"/>
            <a:ext cx="3467100" cy="368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608710-8528-5794-3DB5-5890B3E6E47E}"/>
              </a:ext>
            </a:extLst>
          </p:cNvPr>
          <p:cNvSpPr txBox="1">
            <a:spLocks/>
          </p:cNvSpPr>
          <p:nvPr/>
        </p:nvSpPr>
        <p:spPr>
          <a:xfrm>
            <a:off x="4800600" y="2442000"/>
            <a:ext cx="4325243" cy="1074990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000" b="1" dirty="0"/>
              <a:t>Condition 2:</a:t>
            </a:r>
            <a:r>
              <a:rPr lang="en-US" sz="2000" dirty="0"/>
              <a:t> Mean-field 1RDM obtained from natural orbitals of global 1RDM formed from all fragments</a:t>
            </a: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9D9125-E0B2-AB87-63D6-298A0555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30" y="3371068"/>
            <a:ext cx="25019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C05BEB-0F44-FFF8-75AA-B6DB4C6E6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626" y="3898066"/>
            <a:ext cx="3213100" cy="368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17E4B6-161F-1CB4-8CAC-55481A29F90A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919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D812-9815-CE8C-AD72-5C3942BC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</a:t>
            </a:r>
            <a:r>
              <a:rPr lang="en-US" dirty="0" err="1"/>
              <a:t>pDMET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6EE0C6-A121-55B0-EB37-7ED5044D1219}"/>
              </a:ext>
            </a:extLst>
          </p:cNvPr>
          <p:cNvSpPr txBox="1">
            <a:spLocks/>
          </p:cNvSpPr>
          <p:nvPr/>
        </p:nvSpPr>
        <p:spPr>
          <a:xfrm>
            <a:off x="475708" y="1218966"/>
            <a:ext cx="8281018" cy="954847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/>
              <a:t>General Idea:</a:t>
            </a:r>
            <a:r>
              <a:rPr lang="en-US" sz="2200" dirty="0"/>
              <a:t> Simultaneously propagate mean-field wavefunction of full system and correlated wavefunction for each fragment and its bath, such that the </a:t>
            </a:r>
            <a:r>
              <a:rPr lang="en-US" sz="2200" dirty="0" err="1"/>
              <a:t>pDMET</a:t>
            </a:r>
            <a:r>
              <a:rPr lang="en-US" sz="2200" dirty="0"/>
              <a:t> conditions are met at each point in time</a:t>
            </a:r>
            <a:endParaRPr lang="en-US" sz="2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E6C8B7-DDC5-25FE-20B2-DADAB5977936}"/>
              </a:ext>
            </a:extLst>
          </p:cNvPr>
          <p:cNvSpPr txBox="1">
            <a:spLocks/>
          </p:cNvSpPr>
          <p:nvPr/>
        </p:nvSpPr>
        <p:spPr>
          <a:xfrm>
            <a:off x="144209" y="2441184"/>
            <a:ext cx="3918861" cy="954848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000" b="1" dirty="0"/>
              <a:t>Condition 1:</a:t>
            </a:r>
            <a:r>
              <a:rPr lang="en-US" sz="2000" dirty="0"/>
              <a:t> Bath for each fragment obtained from Schmidt decomposition of mean-field 1RDM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45479-50CA-7FD1-4F8D-8345AC4F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9" y="3518964"/>
            <a:ext cx="3467100" cy="368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608710-8528-5794-3DB5-5890B3E6E47E}"/>
              </a:ext>
            </a:extLst>
          </p:cNvPr>
          <p:cNvSpPr txBox="1">
            <a:spLocks/>
          </p:cNvSpPr>
          <p:nvPr/>
        </p:nvSpPr>
        <p:spPr>
          <a:xfrm>
            <a:off x="4800600" y="2442000"/>
            <a:ext cx="4325243" cy="1074990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000" b="1" dirty="0"/>
              <a:t>Condition 2:</a:t>
            </a:r>
            <a:r>
              <a:rPr lang="en-US" sz="2000" dirty="0"/>
              <a:t> Mean-field 1RDM obtained from natural orbitals of global 1RDM formed from all fragments</a:t>
            </a: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9D9125-E0B2-AB87-63D6-298A0555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30" y="3371068"/>
            <a:ext cx="25019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C05BEB-0F44-FFF8-75AA-B6DB4C6E6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626" y="3898066"/>
            <a:ext cx="3213100" cy="368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5BAD8F-32BB-F46A-C8C4-6C3BAB756C8C}"/>
              </a:ext>
            </a:extLst>
          </p:cNvPr>
          <p:cNvSpPr txBox="1">
            <a:spLocks/>
          </p:cNvSpPr>
          <p:nvPr/>
        </p:nvSpPr>
        <p:spPr>
          <a:xfrm>
            <a:off x="475708" y="4648451"/>
            <a:ext cx="7063409" cy="409787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sz="2200" dirty="0"/>
              <a:t>Time-dependence of DMET wavefunction for each fragment: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0F012-0650-7C9B-423C-E3C7E955E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017" y="5166417"/>
            <a:ext cx="4216400" cy="5969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BBE616-3426-6C04-55B1-D848943C3A03}"/>
              </a:ext>
            </a:extLst>
          </p:cNvPr>
          <p:cNvSpPr txBox="1">
            <a:spLocks/>
          </p:cNvSpPr>
          <p:nvPr/>
        </p:nvSpPr>
        <p:spPr>
          <a:xfrm>
            <a:off x="1944952" y="5971369"/>
            <a:ext cx="7063409" cy="409787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sz="2200" dirty="0"/>
              <a:t>obtained from TDSE projected into the embedding space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156D5-D908-AB16-ADEC-D06CA0579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997" y="5913826"/>
            <a:ext cx="3302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09998-4F02-6604-E405-2FD3FD569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847" y="6589208"/>
            <a:ext cx="4445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CDFE91-92B1-4BBD-F018-AD8CBD354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092" y="6230339"/>
            <a:ext cx="592075" cy="37677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AEC66-5326-A84E-C46E-2E368DC7852F}"/>
              </a:ext>
            </a:extLst>
          </p:cNvPr>
          <p:cNvSpPr txBox="1">
            <a:spLocks/>
          </p:cNvSpPr>
          <p:nvPr/>
        </p:nvSpPr>
        <p:spPr>
          <a:xfrm>
            <a:off x="1944951" y="6607114"/>
            <a:ext cx="7063409" cy="409787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sz="2200" dirty="0"/>
              <a:t>obtained from </a:t>
            </a:r>
            <a:r>
              <a:rPr lang="en-US" sz="2200" dirty="0" err="1"/>
              <a:t>pDMET</a:t>
            </a:r>
            <a:r>
              <a:rPr lang="en-US" sz="2200" dirty="0"/>
              <a:t> conditions at each point in 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ADB5E2-8DF4-481B-4C95-81075D832333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9424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4190-7534-944F-91ED-9435C280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</a:t>
            </a:r>
            <a:r>
              <a:rPr lang="en-US" dirty="0" err="1"/>
              <a:t>pDMET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DAE2E5-9790-E640-AFC2-9E1E14CD026C}"/>
              </a:ext>
            </a:extLst>
          </p:cNvPr>
          <p:cNvSpPr/>
          <p:nvPr/>
        </p:nvSpPr>
        <p:spPr>
          <a:xfrm>
            <a:off x="1766684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EB6615-DD49-784C-9D42-86DEECB0FBCF}"/>
              </a:ext>
            </a:extLst>
          </p:cNvPr>
          <p:cNvSpPr/>
          <p:nvPr/>
        </p:nvSpPr>
        <p:spPr>
          <a:xfrm>
            <a:off x="2117068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8F396-6EAC-A34D-B8FA-1A320C887E8A}"/>
              </a:ext>
            </a:extLst>
          </p:cNvPr>
          <p:cNvSpPr/>
          <p:nvPr/>
        </p:nvSpPr>
        <p:spPr>
          <a:xfrm>
            <a:off x="2117067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56C23A-240F-9146-8628-47C45595B6D6}"/>
              </a:ext>
            </a:extLst>
          </p:cNvPr>
          <p:cNvSpPr/>
          <p:nvPr/>
        </p:nvSpPr>
        <p:spPr>
          <a:xfrm rot="5400000">
            <a:off x="2467451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6BCACD-3A58-354F-89A1-A006F23FECDF}"/>
              </a:ext>
            </a:extLst>
          </p:cNvPr>
          <p:cNvSpPr/>
          <p:nvPr/>
        </p:nvSpPr>
        <p:spPr>
          <a:xfrm rot="5400000">
            <a:off x="2467451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E2A70E-6314-374A-A991-2A8AD4486E22}"/>
              </a:ext>
            </a:extLst>
          </p:cNvPr>
          <p:cNvSpPr/>
          <p:nvPr/>
        </p:nvSpPr>
        <p:spPr>
          <a:xfrm>
            <a:off x="1762956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9C470C-95AA-DD41-BAED-6BC4E7FF24E8}"/>
              </a:ext>
            </a:extLst>
          </p:cNvPr>
          <p:cNvSpPr/>
          <p:nvPr/>
        </p:nvSpPr>
        <p:spPr>
          <a:xfrm>
            <a:off x="2117067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C14DE-1BC1-2E4B-B3D4-4508553E72BC}"/>
              </a:ext>
            </a:extLst>
          </p:cNvPr>
          <p:cNvSpPr/>
          <p:nvPr/>
        </p:nvSpPr>
        <p:spPr>
          <a:xfrm>
            <a:off x="2117066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B062C-C270-AB48-B25C-64E5FAFDEBC3}"/>
              </a:ext>
            </a:extLst>
          </p:cNvPr>
          <p:cNvSpPr/>
          <p:nvPr/>
        </p:nvSpPr>
        <p:spPr>
          <a:xfrm>
            <a:off x="1762956" y="3062063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88B55A-B0D2-FC48-8C51-49C7265B797E}"/>
              </a:ext>
            </a:extLst>
          </p:cNvPr>
          <p:cNvSpPr/>
          <p:nvPr/>
        </p:nvSpPr>
        <p:spPr>
          <a:xfrm>
            <a:off x="1778609" y="3412447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F069F8-03FA-5845-BD91-3775150DC726}"/>
              </a:ext>
            </a:extLst>
          </p:cNvPr>
          <p:cNvSpPr/>
          <p:nvPr/>
        </p:nvSpPr>
        <p:spPr>
          <a:xfrm>
            <a:off x="2467450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9BF1C4-7C74-E049-AC6A-07F639A57878}"/>
              </a:ext>
            </a:extLst>
          </p:cNvPr>
          <p:cNvSpPr/>
          <p:nvPr/>
        </p:nvSpPr>
        <p:spPr>
          <a:xfrm>
            <a:off x="2467450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3379ED-2136-8640-8352-A1612C899AD1}"/>
              </a:ext>
            </a:extLst>
          </p:cNvPr>
          <p:cNvSpPr/>
          <p:nvPr/>
        </p:nvSpPr>
        <p:spPr>
          <a:xfrm rot="5400000">
            <a:off x="2817835" y="236129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0A39C6-12A6-3647-963B-78ADA57565AD}"/>
              </a:ext>
            </a:extLst>
          </p:cNvPr>
          <p:cNvSpPr/>
          <p:nvPr/>
        </p:nvSpPr>
        <p:spPr>
          <a:xfrm rot="5400000">
            <a:off x="2817835" y="2711680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32AA54-0F8A-D74A-85B5-6341F169B6C8}"/>
              </a:ext>
            </a:extLst>
          </p:cNvPr>
          <p:cNvSpPr/>
          <p:nvPr/>
        </p:nvSpPr>
        <p:spPr>
          <a:xfrm>
            <a:off x="2817834" y="3062062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49CE59-B51F-E244-B5F9-EFB375AEF26C}"/>
              </a:ext>
            </a:extLst>
          </p:cNvPr>
          <p:cNvSpPr/>
          <p:nvPr/>
        </p:nvSpPr>
        <p:spPr>
          <a:xfrm>
            <a:off x="2817834" y="3412445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5DC35E-4518-0B4D-9FAC-D048ADFC3A5C}"/>
              </a:ext>
            </a:extLst>
          </p:cNvPr>
          <p:cNvSpPr>
            <a:spLocks noChangeAspect="1"/>
          </p:cNvSpPr>
          <p:nvPr/>
        </p:nvSpPr>
        <p:spPr>
          <a:xfrm>
            <a:off x="1748103" y="2342954"/>
            <a:ext cx="569858" cy="566821"/>
          </a:xfrm>
          <a:prstGeom prst="rect">
            <a:avLst/>
          </a:prstGeom>
          <a:solidFill>
            <a:srgbClr val="FF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392BAA-C1EF-4741-A69A-4A1FA0098F17}"/>
              </a:ext>
            </a:extLst>
          </p:cNvPr>
          <p:cNvSpPr>
            <a:spLocks noChangeAspect="1"/>
          </p:cNvSpPr>
          <p:nvPr/>
        </p:nvSpPr>
        <p:spPr>
          <a:xfrm>
            <a:off x="2448043" y="2342954"/>
            <a:ext cx="569858" cy="566821"/>
          </a:xfrm>
          <a:prstGeom prst="rect">
            <a:avLst/>
          </a:prstGeom>
          <a:solidFill>
            <a:srgbClr val="0070C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CCB6E9-6053-DA4E-8D27-62FD39CF6FBA}"/>
              </a:ext>
            </a:extLst>
          </p:cNvPr>
          <p:cNvSpPr>
            <a:spLocks noChangeAspect="1"/>
          </p:cNvSpPr>
          <p:nvPr/>
        </p:nvSpPr>
        <p:spPr>
          <a:xfrm>
            <a:off x="1751979" y="3043721"/>
            <a:ext cx="569858" cy="566821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7FD2B4-97E2-E043-955E-B3E7CE5D8983}"/>
              </a:ext>
            </a:extLst>
          </p:cNvPr>
          <p:cNvSpPr>
            <a:spLocks noChangeAspect="1"/>
          </p:cNvSpPr>
          <p:nvPr/>
        </p:nvSpPr>
        <p:spPr>
          <a:xfrm>
            <a:off x="2448043" y="3043721"/>
            <a:ext cx="569858" cy="566821"/>
          </a:xfrm>
          <a:prstGeom prst="rect">
            <a:avLst/>
          </a:prstGeom>
          <a:solidFill>
            <a:srgbClr val="7030A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C0A5147-1B1E-0D47-8C68-D43E58F5432E}"/>
              </a:ext>
            </a:extLst>
          </p:cNvPr>
          <p:cNvSpPr/>
          <p:nvPr/>
        </p:nvSpPr>
        <p:spPr>
          <a:xfrm>
            <a:off x="3126836" y="2855321"/>
            <a:ext cx="626218" cy="2203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133B848B-1797-E33A-02E6-101B3CFCAEA2}"/>
              </a:ext>
            </a:extLst>
          </p:cNvPr>
          <p:cNvSpPr txBox="1">
            <a:spLocks/>
          </p:cNvSpPr>
          <p:nvPr/>
        </p:nvSpPr>
        <p:spPr>
          <a:xfrm>
            <a:off x="1492821" y="1150370"/>
            <a:ext cx="1968090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Mean-field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/>
              <p:nvPr/>
            </p:nvSpPr>
            <p:spPr>
              <a:xfrm>
                <a:off x="2208841" y="1787792"/>
                <a:ext cx="725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8477E2F-E771-D573-1AB6-B93B84D0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41" y="1787792"/>
                <a:ext cx="725007" cy="276999"/>
              </a:xfrm>
              <a:prstGeom prst="rect">
                <a:avLst/>
              </a:prstGeom>
              <a:blipFill>
                <a:blip r:embed="rId2"/>
                <a:stretch>
                  <a:fillRect l="-6897" r="-120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3BBF5D9-7260-8C42-2082-7737020514C2}"/>
              </a:ext>
            </a:extLst>
          </p:cNvPr>
          <p:cNvGrpSpPr/>
          <p:nvPr/>
        </p:nvGrpSpPr>
        <p:grpSpPr>
          <a:xfrm>
            <a:off x="3861988" y="1628176"/>
            <a:ext cx="2553278" cy="566821"/>
            <a:chOff x="3861988" y="1628176"/>
            <a:chExt cx="2553278" cy="56682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BD97FC3-C57B-5748-A134-84D218624B73}"/>
                </a:ext>
              </a:extLst>
            </p:cNvPr>
            <p:cNvGrpSpPr/>
            <p:nvPr/>
          </p:nvGrpSpPr>
          <p:grpSpPr>
            <a:xfrm>
              <a:off x="3861988" y="1628176"/>
              <a:ext cx="1585823" cy="566821"/>
              <a:chOff x="3066651" y="1334340"/>
              <a:chExt cx="1781238" cy="6366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4319145-C975-DE48-A73E-6E1095C436B0}"/>
                  </a:ext>
                </a:extLst>
              </p:cNvPr>
              <p:cNvSpPr/>
              <p:nvPr/>
            </p:nvSpPr>
            <p:spPr>
              <a:xfrm>
                <a:off x="308942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87FEB4-ADEE-B346-A996-5B388A9AA7B2}"/>
                  </a:ext>
                </a:extLst>
              </p:cNvPr>
              <p:cNvSpPr/>
              <p:nvPr/>
            </p:nvSpPr>
            <p:spPr>
              <a:xfrm>
                <a:off x="348298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3703C27-2D89-C644-A35C-8D371DBF328A}"/>
                  </a:ext>
                </a:extLst>
              </p:cNvPr>
              <p:cNvSpPr/>
              <p:nvPr/>
            </p:nvSpPr>
            <p:spPr>
              <a:xfrm>
                <a:off x="3482987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227B78F-174E-DD47-8313-A3665E285B4E}"/>
                  </a:ext>
                </a:extLst>
              </p:cNvPr>
              <p:cNvSpPr/>
              <p:nvPr/>
            </p:nvSpPr>
            <p:spPr>
              <a:xfrm rot="5400000">
                <a:off x="425336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547737D-5DEC-5D41-8A15-74A3DE8E55EC}"/>
                  </a:ext>
                </a:extLst>
              </p:cNvPr>
              <p:cNvSpPr/>
              <p:nvPr/>
            </p:nvSpPr>
            <p:spPr>
              <a:xfrm rot="5400000">
                <a:off x="425336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17A7A9-9255-B240-A31B-287A36E342A9}"/>
                  </a:ext>
                </a:extLst>
              </p:cNvPr>
              <p:cNvSpPr/>
              <p:nvPr/>
            </p:nvSpPr>
            <p:spPr>
              <a:xfrm>
                <a:off x="3085240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04471C5-6904-0A4F-9885-4C7BDAB3573C}"/>
                  </a:ext>
                </a:extLst>
              </p:cNvPr>
              <p:cNvSpPr/>
              <p:nvPr/>
            </p:nvSpPr>
            <p:spPr>
              <a:xfrm rot="5400000">
                <a:off x="464692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4D9ED8-ADEE-E94D-A17D-2E646D87CA0F}"/>
                  </a:ext>
                </a:extLst>
              </p:cNvPr>
              <p:cNvSpPr/>
              <p:nvPr/>
            </p:nvSpPr>
            <p:spPr>
              <a:xfrm rot="5400000">
                <a:off x="464692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3F07FE7-3A0B-AC49-906E-26A0C7C964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1334340"/>
                <a:ext cx="640080" cy="63666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98E4E8-86AE-FF42-AC50-402BFD9AE00D}"/>
                  </a:ext>
                </a:extLst>
              </p:cNvPr>
              <p:cNvSpPr txBox="1"/>
              <p:nvPr/>
            </p:nvSpPr>
            <p:spPr>
              <a:xfrm>
                <a:off x="3829089" y="1455425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/>
                <p:nvPr/>
              </p:nvSpPr>
              <p:spPr>
                <a:xfrm>
                  <a:off x="5630179" y="1743441"/>
                  <a:ext cx="785087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39C0B2D-91BB-C0C6-6805-45FEF712E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179" y="1743441"/>
                  <a:ext cx="78508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1290" t="-168182" r="-3871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46D26A-33B2-363D-1DE5-4253CD0A35FC}"/>
              </a:ext>
            </a:extLst>
          </p:cNvPr>
          <p:cNvGrpSpPr/>
          <p:nvPr/>
        </p:nvGrpSpPr>
        <p:grpSpPr>
          <a:xfrm>
            <a:off x="3861988" y="2336081"/>
            <a:ext cx="2555490" cy="566821"/>
            <a:chOff x="3861988" y="2336081"/>
            <a:chExt cx="2555490" cy="56682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A6E933-66CE-274B-88CD-DACF0CEFBA8D}"/>
                </a:ext>
              </a:extLst>
            </p:cNvPr>
            <p:cNvGrpSpPr/>
            <p:nvPr/>
          </p:nvGrpSpPr>
          <p:grpSpPr>
            <a:xfrm>
              <a:off x="3861988" y="2336081"/>
              <a:ext cx="1585823" cy="566821"/>
              <a:chOff x="3066651" y="2129478"/>
              <a:chExt cx="1781238" cy="63666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C236762-9B24-CE49-AA75-C76680F4D6C0}"/>
                  </a:ext>
                </a:extLst>
              </p:cNvPr>
              <p:cNvSpPr/>
              <p:nvPr/>
            </p:nvSpPr>
            <p:spPr>
              <a:xfrm>
                <a:off x="308942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73FF57-CCB0-A743-924C-DBD2D79EC313}"/>
                  </a:ext>
                </a:extLst>
              </p:cNvPr>
              <p:cNvSpPr/>
              <p:nvPr/>
            </p:nvSpPr>
            <p:spPr>
              <a:xfrm>
                <a:off x="348298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0F65950-42BA-5447-BA04-659ADC9E33D5}"/>
                  </a:ext>
                </a:extLst>
              </p:cNvPr>
              <p:cNvSpPr/>
              <p:nvPr/>
            </p:nvSpPr>
            <p:spPr>
              <a:xfrm>
                <a:off x="3482987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823C78D-E1B4-FF44-BC79-EB8D1F109673}"/>
                  </a:ext>
                </a:extLst>
              </p:cNvPr>
              <p:cNvSpPr/>
              <p:nvPr/>
            </p:nvSpPr>
            <p:spPr>
              <a:xfrm rot="5400000">
                <a:off x="425336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BF2789-C11C-C446-9978-DE02AEA142CC}"/>
                  </a:ext>
                </a:extLst>
              </p:cNvPr>
              <p:cNvSpPr/>
              <p:nvPr/>
            </p:nvSpPr>
            <p:spPr>
              <a:xfrm rot="5400000">
                <a:off x="425336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B254B0D-A93D-5842-A2A0-C8DEE5A864D1}"/>
                  </a:ext>
                </a:extLst>
              </p:cNvPr>
              <p:cNvSpPr/>
              <p:nvPr/>
            </p:nvSpPr>
            <p:spPr>
              <a:xfrm>
                <a:off x="3085240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3B59B00-4B12-CB46-9271-B6CFDF27123F}"/>
                  </a:ext>
                </a:extLst>
              </p:cNvPr>
              <p:cNvSpPr/>
              <p:nvPr/>
            </p:nvSpPr>
            <p:spPr>
              <a:xfrm rot="5400000">
                <a:off x="464692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577D4D7-ECAC-384B-825B-3805308D3350}"/>
                  </a:ext>
                </a:extLst>
              </p:cNvPr>
              <p:cNvSpPr/>
              <p:nvPr/>
            </p:nvSpPr>
            <p:spPr>
              <a:xfrm rot="5400000">
                <a:off x="464692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C0A73ED-AF6A-6446-BD82-35192BBBAB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129478"/>
                <a:ext cx="640080" cy="636668"/>
              </a:xfrm>
              <a:prstGeom prst="rect">
                <a:avLst/>
              </a:prstGeom>
              <a:solidFill>
                <a:srgbClr val="0070C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E478E7-6243-754F-A676-453C0344E81D}"/>
                  </a:ext>
                </a:extLst>
              </p:cNvPr>
              <p:cNvSpPr txBox="1"/>
              <p:nvPr/>
            </p:nvSpPr>
            <p:spPr>
              <a:xfrm>
                <a:off x="3829089" y="2250563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/>
                <p:nvPr/>
              </p:nvSpPr>
              <p:spPr>
                <a:xfrm>
                  <a:off x="5627966" y="2429830"/>
                  <a:ext cx="78951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5235522-CC37-0C69-6F63-D2B0F3CF0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966" y="2429830"/>
                  <a:ext cx="78951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60870" r="-36508" b="-2304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286D2C3-6D6F-8587-2D6A-D10EFD898011}"/>
              </a:ext>
            </a:extLst>
          </p:cNvPr>
          <p:cNvGrpSpPr/>
          <p:nvPr/>
        </p:nvGrpSpPr>
        <p:grpSpPr>
          <a:xfrm>
            <a:off x="3861988" y="3043987"/>
            <a:ext cx="2553279" cy="566821"/>
            <a:chOff x="3861988" y="3043987"/>
            <a:chExt cx="2553279" cy="56682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26C7EEB-308C-5C40-8C99-EA34AF004F2F}"/>
                </a:ext>
              </a:extLst>
            </p:cNvPr>
            <p:cNvGrpSpPr/>
            <p:nvPr/>
          </p:nvGrpSpPr>
          <p:grpSpPr>
            <a:xfrm>
              <a:off x="3861988" y="3043987"/>
              <a:ext cx="1585823" cy="566821"/>
              <a:chOff x="3066651" y="2924616"/>
              <a:chExt cx="1781238" cy="63666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E99F625-171D-0E4F-99E8-B20EE89C514A}"/>
                  </a:ext>
                </a:extLst>
              </p:cNvPr>
              <p:cNvSpPr/>
              <p:nvPr/>
            </p:nvSpPr>
            <p:spPr>
              <a:xfrm>
                <a:off x="308942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FC6C1E-E8C1-564E-8F86-D466CEAB782D}"/>
                  </a:ext>
                </a:extLst>
              </p:cNvPr>
              <p:cNvSpPr/>
              <p:nvPr/>
            </p:nvSpPr>
            <p:spPr>
              <a:xfrm>
                <a:off x="348298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46F5188-E41C-054E-B54D-B89BE1C84D1C}"/>
                  </a:ext>
                </a:extLst>
              </p:cNvPr>
              <p:cNvSpPr/>
              <p:nvPr/>
            </p:nvSpPr>
            <p:spPr>
              <a:xfrm>
                <a:off x="3482987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939A723-449A-6D4A-86D0-7977C4EF5CA6}"/>
                  </a:ext>
                </a:extLst>
              </p:cNvPr>
              <p:cNvSpPr/>
              <p:nvPr/>
            </p:nvSpPr>
            <p:spPr>
              <a:xfrm rot="5400000">
                <a:off x="425336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08F6042-B752-D74D-B640-2FAD0D7223A9}"/>
                  </a:ext>
                </a:extLst>
              </p:cNvPr>
              <p:cNvSpPr/>
              <p:nvPr/>
            </p:nvSpPr>
            <p:spPr>
              <a:xfrm rot="5400000">
                <a:off x="425336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081504F-9A8D-7E41-9C53-A90910835C37}"/>
                  </a:ext>
                </a:extLst>
              </p:cNvPr>
              <p:cNvSpPr/>
              <p:nvPr/>
            </p:nvSpPr>
            <p:spPr>
              <a:xfrm>
                <a:off x="3085240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E0671B0-3E23-874D-ADFD-EF157EB9EC0F}"/>
                  </a:ext>
                </a:extLst>
              </p:cNvPr>
              <p:cNvSpPr/>
              <p:nvPr/>
            </p:nvSpPr>
            <p:spPr>
              <a:xfrm rot="5400000">
                <a:off x="464692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C7CFBFC-CA7E-1C42-AAA7-29B395D3EC50}"/>
                  </a:ext>
                </a:extLst>
              </p:cNvPr>
              <p:cNvSpPr/>
              <p:nvPr/>
            </p:nvSpPr>
            <p:spPr>
              <a:xfrm rot="5400000">
                <a:off x="464692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285EBB6-5EB8-A742-9523-8CA7AFE092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924616"/>
                <a:ext cx="640080" cy="636668"/>
              </a:xfrm>
              <a:prstGeom prst="rect">
                <a:avLst/>
              </a:prstGeom>
              <a:solidFill>
                <a:srgbClr val="00B05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04130B-769C-F049-93CB-94A237D06400}"/>
                  </a:ext>
                </a:extLst>
              </p:cNvPr>
              <p:cNvSpPr txBox="1"/>
              <p:nvPr/>
            </p:nvSpPr>
            <p:spPr>
              <a:xfrm>
                <a:off x="3829089" y="3045701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/>
                <p:nvPr/>
              </p:nvSpPr>
              <p:spPr>
                <a:xfrm>
                  <a:off x="5634091" y="3149723"/>
                  <a:ext cx="78117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712D23-135B-C971-DF0D-F192CCABE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091" y="3149723"/>
                  <a:ext cx="78117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677" t="-168182" r="-38710" b="-2454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18952F-C72E-E9D4-6A99-4D84DEA72640}"/>
              </a:ext>
            </a:extLst>
          </p:cNvPr>
          <p:cNvGrpSpPr/>
          <p:nvPr/>
        </p:nvGrpSpPr>
        <p:grpSpPr>
          <a:xfrm>
            <a:off x="3861988" y="3751892"/>
            <a:ext cx="2558503" cy="566821"/>
            <a:chOff x="3861988" y="3751892"/>
            <a:chExt cx="2558503" cy="56682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21B6C5-50A6-704B-B8F1-321EE73CA9D0}"/>
                </a:ext>
              </a:extLst>
            </p:cNvPr>
            <p:cNvGrpSpPr/>
            <p:nvPr/>
          </p:nvGrpSpPr>
          <p:grpSpPr>
            <a:xfrm>
              <a:off x="3861988" y="3751892"/>
              <a:ext cx="1585823" cy="566821"/>
              <a:chOff x="3066651" y="3719754"/>
              <a:chExt cx="1781238" cy="636668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C0CAE02-5676-964F-84C4-C69F54672018}"/>
                  </a:ext>
                </a:extLst>
              </p:cNvPr>
              <p:cNvSpPr/>
              <p:nvPr/>
            </p:nvSpPr>
            <p:spPr>
              <a:xfrm>
                <a:off x="308942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6E0DF4A-010C-9641-B2A4-2026D3E8D9B0}"/>
                  </a:ext>
                </a:extLst>
              </p:cNvPr>
              <p:cNvSpPr/>
              <p:nvPr/>
            </p:nvSpPr>
            <p:spPr>
              <a:xfrm>
                <a:off x="348298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E518DEA-F4BA-9249-AAB8-B04C3930F510}"/>
                  </a:ext>
                </a:extLst>
              </p:cNvPr>
              <p:cNvSpPr/>
              <p:nvPr/>
            </p:nvSpPr>
            <p:spPr>
              <a:xfrm>
                <a:off x="3482987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06B7F77-C4F0-C74E-835D-37FBB5EE126B}"/>
                  </a:ext>
                </a:extLst>
              </p:cNvPr>
              <p:cNvSpPr/>
              <p:nvPr/>
            </p:nvSpPr>
            <p:spPr>
              <a:xfrm rot="5400000">
                <a:off x="425336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EEB86DD-7464-A049-AB70-78461C954A1B}"/>
                  </a:ext>
                </a:extLst>
              </p:cNvPr>
              <p:cNvSpPr/>
              <p:nvPr/>
            </p:nvSpPr>
            <p:spPr>
              <a:xfrm rot="5400000">
                <a:off x="425336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C4DC369-AD28-0941-9C56-D3DFF4D05890}"/>
                  </a:ext>
                </a:extLst>
              </p:cNvPr>
              <p:cNvSpPr/>
              <p:nvPr/>
            </p:nvSpPr>
            <p:spPr>
              <a:xfrm>
                <a:off x="3085240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AF5271-4082-2046-91A9-25D874C074D9}"/>
                  </a:ext>
                </a:extLst>
              </p:cNvPr>
              <p:cNvSpPr/>
              <p:nvPr/>
            </p:nvSpPr>
            <p:spPr>
              <a:xfrm rot="5400000">
                <a:off x="464692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218A1EA-11A0-0543-B06E-040964B332E7}"/>
                  </a:ext>
                </a:extLst>
              </p:cNvPr>
              <p:cNvSpPr/>
              <p:nvPr/>
            </p:nvSpPr>
            <p:spPr>
              <a:xfrm rot="5400000">
                <a:off x="464692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36DB513-7C63-C541-BD36-5B4A0006E7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3719754"/>
                <a:ext cx="640080" cy="636668"/>
              </a:xfrm>
              <a:prstGeom prst="rect">
                <a:avLst/>
              </a:prstGeom>
              <a:solidFill>
                <a:srgbClr val="7030A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3BF0756-7F9B-8842-8BBC-01F880432019}"/>
                  </a:ext>
                </a:extLst>
              </p:cNvPr>
              <p:cNvSpPr txBox="1"/>
              <p:nvPr/>
            </p:nvSpPr>
            <p:spPr>
              <a:xfrm>
                <a:off x="3829089" y="3840839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/>
                <p:nvPr/>
              </p:nvSpPr>
              <p:spPr>
                <a:xfrm>
                  <a:off x="5624952" y="3819030"/>
                  <a:ext cx="79553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13CC809-F7A4-47AC-0C3B-63B2059004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952" y="3819030"/>
                  <a:ext cx="7955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111" t="-160870" r="-36508" b="-2347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7277D844-F9F6-1876-7B5A-55EE7DA71BCC}"/>
              </a:ext>
            </a:extLst>
          </p:cNvPr>
          <p:cNvSpPr txBox="1">
            <a:spLocks/>
          </p:cNvSpPr>
          <p:nvPr/>
        </p:nvSpPr>
        <p:spPr>
          <a:xfrm>
            <a:off x="4431846" y="1108097"/>
            <a:ext cx="1470934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Correlated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23B789A-E703-8216-7391-90E99FFFF7B6}"/>
              </a:ext>
            </a:extLst>
          </p:cNvPr>
          <p:cNvGrpSpPr/>
          <p:nvPr/>
        </p:nvGrpSpPr>
        <p:grpSpPr>
          <a:xfrm>
            <a:off x="6125892" y="1529508"/>
            <a:ext cx="870370" cy="2871216"/>
            <a:chOff x="6125892" y="1529508"/>
            <a:chExt cx="870370" cy="287121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6B9537-2A8F-C6BE-23D4-A212E4A0A7BF}"/>
                </a:ext>
              </a:extLst>
            </p:cNvPr>
            <p:cNvCxnSpPr/>
            <p:nvPr/>
          </p:nvCxnSpPr>
          <p:spPr>
            <a:xfrm>
              <a:off x="6125892" y="1538935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C99613A-43FE-48FD-D192-1A9AC95E85A2}"/>
                </a:ext>
              </a:extLst>
            </p:cNvPr>
            <p:cNvCxnSpPr/>
            <p:nvPr/>
          </p:nvCxnSpPr>
          <p:spPr>
            <a:xfrm>
              <a:off x="6125892" y="4399657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7944C8-E50D-08CA-BC8E-B49EAB3FD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9433" y="1529508"/>
              <a:ext cx="2217" cy="2871216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1B647C1-BF5C-D2C1-252F-3B0102CFCD2E}"/>
                </a:ext>
              </a:extLst>
            </p:cNvPr>
            <p:cNvCxnSpPr/>
            <p:nvPr/>
          </p:nvCxnSpPr>
          <p:spPr>
            <a:xfrm>
              <a:off x="6561077" y="2913712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/>
              <p:nvPr/>
            </p:nvSpPr>
            <p:spPr>
              <a:xfrm>
                <a:off x="7084736" y="2704806"/>
                <a:ext cx="541495" cy="303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𝑔𝑙𝑜𝑏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514FDC-698A-8D4D-2964-7BDE84744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36" y="2704806"/>
                <a:ext cx="541495" cy="303673"/>
              </a:xfrm>
              <a:prstGeom prst="rect">
                <a:avLst/>
              </a:prstGeom>
              <a:blipFill>
                <a:blip r:embed="rId7"/>
                <a:stretch>
                  <a:fillRect l="-13636" t="-4000" r="-6136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B403-9F59-7A9A-3698-8FBC9A2BF6A9}"/>
              </a:ext>
            </a:extLst>
          </p:cNvPr>
          <p:cNvSpPr txBox="1">
            <a:spLocks/>
          </p:cNvSpPr>
          <p:nvPr/>
        </p:nvSpPr>
        <p:spPr>
          <a:xfrm>
            <a:off x="817292" y="4909367"/>
            <a:ext cx="8003751" cy="1504592"/>
          </a:xfrm>
          <a:prstGeom prst="rect">
            <a:avLst/>
          </a:prstGeom>
          <a:ln w="28575" cmpd="sng">
            <a:noFill/>
          </a:ln>
        </p:spPr>
        <p:txBody>
          <a:bodyPr vert="horz" lIns="96502" tIns="48250" rIns="96502" bIns="48250" rtlCol="0">
            <a:no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en-US" sz="2400" dirty="0"/>
              <a:t>Exact in non-interacting limit</a:t>
            </a:r>
          </a:p>
          <a:p>
            <a:pPr>
              <a:lnSpc>
                <a:spcPts val="2200"/>
              </a:lnSpc>
            </a:pPr>
            <a:r>
              <a:rPr lang="en-US" sz="2400" dirty="0"/>
              <a:t>Exact in large subsystem limit</a:t>
            </a:r>
          </a:p>
          <a:p>
            <a:pPr>
              <a:lnSpc>
                <a:spcPts val="2200"/>
              </a:lnSpc>
            </a:pPr>
            <a:r>
              <a:rPr lang="en-US" sz="2400" dirty="0"/>
              <a:t>Allows for correlation between subsystem and environment</a:t>
            </a:r>
          </a:p>
          <a:p>
            <a:pPr>
              <a:lnSpc>
                <a:spcPts val="2200"/>
              </a:lnSpc>
            </a:pPr>
            <a:r>
              <a:rPr lang="en-US" sz="2400" dirty="0"/>
              <a:t>Do not need to specify specific area of high accuracy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A421C8E-7ACB-A2C1-4D66-65776AE5D346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3302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A39E-CD34-F9C8-CF93-89362318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Impurity Anderson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53875-4465-1098-8528-45A3FB0046E4}"/>
              </a:ext>
            </a:extLst>
          </p:cNvPr>
          <p:cNvSpPr txBox="1"/>
          <p:nvPr/>
        </p:nvSpPr>
        <p:spPr>
          <a:xfrm>
            <a:off x="4924208" y="1147278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C36FB-0536-C916-BC74-B68D77ECC75B}"/>
              </a:ext>
            </a:extLst>
          </p:cNvPr>
          <p:cNvSpPr txBox="1"/>
          <p:nvPr/>
        </p:nvSpPr>
        <p:spPr>
          <a:xfrm>
            <a:off x="3078679" y="145610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4C17E7-4B4A-2930-025E-5219807FCFAA}"/>
              </a:ext>
            </a:extLst>
          </p:cNvPr>
          <p:cNvSpPr txBox="1">
            <a:spLocks/>
          </p:cNvSpPr>
          <p:nvPr/>
        </p:nvSpPr>
        <p:spPr>
          <a:xfrm>
            <a:off x="846036" y="1645160"/>
            <a:ext cx="1395207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= 0</a:t>
            </a:r>
            <a:endParaRPr lang="en-US" sz="2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03E3-BC14-22FD-CDC2-E1EB786AEDA7}"/>
              </a:ext>
            </a:extLst>
          </p:cNvPr>
          <p:cNvGrpSpPr/>
          <p:nvPr/>
        </p:nvGrpSpPr>
        <p:grpSpPr>
          <a:xfrm rot="10800000" flipV="1">
            <a:off x="2585758" y="1727437"/>
            <a:ext cx="5367056" cy="343927"/>
            <a:chOff x="1254413" y="1822985"/>
            <a:chExt cx="7187565" cy="46058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2D69927-3D5D-D1AA-C1E5-A733196C8CE8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D236B7-CB76-9C13-27BD-45B39BAA3017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4BE697-074A-BC5F-B9A0-5250FBC11DD7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FA43B7-F6ED-D718-B8AB-FBCE9A1E96B1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94E894-D6C3-6AD4-F974-B863DDC18770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112A9A-F194-EE8C-066D-A68D897808FD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06C79F-70E6-53A1-DC09-268D6086D808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C964B6-1093-7D1C-0015-2C52F6874610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42904B-0361-294A-23E5-31D78FCF1EC1}"/>
              </a:ext>
            </a:extLst>
          </p:cNvPr>
          <p:cNvSpPr txBox="1">
            <a:spLocks/>
          </p:cNvSpPr>
          <p:nvPr/>
        </p:nvSpPr>
        <p:spPr>
          <a:xfrm>
            <a:off x="846036" y="2538190"/>
            <a:ext cx="1354253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&gt; 0</a:t>
            </a:r>
            <a:endParaRPr lang="en-US" sz="2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5A471F-6F87-0DA3-54D8-5DC555BAA416}"/>
              </a:ext>
            </a:extLst>
          </p:cNvPr>
          <p:cNvSpPr txBox="1"/>
          <p:nvPr/>
        </p:nvSpPr>
        <p:spPr>
          <a:xfrm>
            <a:off x="3937750" y="145660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C52BF-060C-2131-0E07-ABB8C12CE9D5}"/>
              </a:ext>
            </a:extLst>
          </p:cNvPr>
          <p:cNvSpPr txBox="1"/>
          <p:nvPr/>
        </p:nvSpPr>
        <p:spPr>
          <a:xfrm>
            <a:off x="470694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15C21-2C06-A501-3ACD-D8B0F2703500}"/>
              </a:ext>
            </a:extLst>
          </p:cNvPr>
          <p:cNvSpPr txBox="1"/>
          <p:nvPr/>
        </p:nvSpPr>
        <p:spPr>
          <a:xfrm>
            <a:off x="5626597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1D2A5C-8A02-EC43-EB48-60DA34F58130}"/>
              </a:ext>
            </a:extLst>
          </p:cNvPr>
          <p:cNvSpPr txBox="1"/>
          <p:nvPr/>
        </p:nvSpPr>
        <p:spPr>
          <a:xfrm>
            <a:off x="6453941" y="146392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1221BE-4DB1-EAD3-B40B-CE781D682866}"/>
              </a:ext>
            </a:extLst>
          </p:cNvPr>
          <p:cNvSpPr txBox="1"/>
          <p:nvPr/>
        </p:nvSpPr>
        <p:spPr>
          <a:xfrm>
            <a:off x="720107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A39B97-3F84-CE9C-6286-4ECBBC301D2E}"/>
              </a:ext>
            </a:extLst>
          </p:cNvPr>
          <p:cNvGrpSpPr/>
          <p:nvPr/>
        </p:nvGrpSpPr>
        <p:grpSpPr>
          <a:xfrm rot="10800000" flipV="1">
            <a:off x="2585758" y="2669381"/>
            <a:ext cx="5367056" cy="343927"/>
            <a:chOff x="1254413" y="1822985"/>
            <a:chExt cx="7187565" cy="46058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E897A1-C292-E5BE-227D-8F38174E20BD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01C9AE-331A-10A5-D63A-3831E1A5C930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44C741-6336-37E9-BE60-B747DB3DCA1D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B0831D7-CC4F-792A-04DB-08AF7C849C9A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440797-2F50-CD68-ABF1-574D54E4EF94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6B1A23E-162C-F2F2-54ED-3ED7A32A9028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F26E83-BEA2-9DC8-5653-82FCC9E12524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CFB1876-4730-36A3-024B-34DDE793848A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3A83451-14D8-1407-70F9-F7E0A606F773}"/>
              </a:ext>
            </a:extLst>
          </p:cNvPr>
          <p:cNvSpPr txBox="1"/>
          <p:nvPr/>
        </p:nvSpPr>
        <p:spPr>
          <a:xfrm>
            <a:off x="3078679" y="240244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2A93AA-1DB5-43F7-26D2-7317AEC94146}"/>
              </a:ext>
            </a:extLst>
          </p:cNvPr>
          <p:cNvSpPr txBox="1"/>
          <p:nvPr/>
        </p:nvSpPr>
        <p:spPr>
          <a:xfrm>
            <a:off x="3937750" y="240293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FD3A4-BF82-ED83-6049-0B16E39B391B}"/>
              </a:ext>
            </a:extLst>
          </p:cNvPr>
          <p:cNvSpPr txBox="1"/>
          <p:nvPr/>
        </p:nvSpPr>
        <p:spPr>
          <a:xfrm>
            <a:off x="470694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A4AD81-2959-B563-C90D-34DD83FB4900}"/>
              </a:ext>
            </a:extLst>
          </p:cNvPr>
          <p:cNvSpPr txBox="1"/>
          <p:nvPr/>
        </p:nvSpPr>
        <p:spPr>
          <a:xfrm>
            <a:off x="5626597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010546-5EE5-7B1F-CE4E-91804ADE903E}"/>
              </a:ext>
            </a:extLst>
          </p:cNvPr>
          <p:cNvSpPr txBox="1"/>
          <p:nvPr/>
        </p:nvSpPr>
        <p:spPr>
          <a:xfrm>
            <a:off x="6453941" y="241025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588FDC-900D-6082-8AD2-FB34E7EC60FB}"/>
              </a:ext>
            </a:extLst>
          </p:cNvPr>
          <p:cNvSpPr txBox="1"/>
          <p:nvPr/>
        </p:nvSpPr>
        <p:spPr>
          <a:xfrm>
            <a:off x="720107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pic>
        <p:nvPicPr>
          <p:cNvPr id="46" name="Content Placeholder 5">
            <a:extLst>
              <a:ext uri="{FF2B5EF4-FFF2-40B4-BE49-F238E27FC236}">
                <a16:creationId xmlns:a16="http://schemas.microsoft.com/office/drawing/2014/main" id="{984F686A-0404-068D-3723-8B0961273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61" y="3264806"/>
            <a:ext cx="8232629" cy="2469788"/>
          </a:xfr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AD9EBB-2A4F-FB84-F82D-D2958F244FDC}"/>
              </a:ext>
            </a:extLst>
          </p:cNvPr>
          <p:cNvSpPr txBox="1"/>
          <p:nvPr/>
        </p:nvSpPr>
        <p:spPr>
          <a:xfrm rot="16200000">
            <a:off x="-570235" y="4119307"/>
            <a:ext cx="17312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Electron density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1ED30A-DF2A-6485-9D58-5E444B11BD2F}"/>
              </a:ext>
            </a:extLst>
          </p:cNvPr>
          <p:cNvSpPr/>
          <p:nvPr/>
        </p:nvSpPr>
        <p:spPr>
          <a:xfrm>
            <a:off x="2811070" y="3551918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E50846-41AB-D0AC-7A79-E71F9C19681C}"/>
              </a:ext>
            </a:extLst>
          </p:cNvPr>
          <p:cNvSpPr/>
          <p:nvPr/>
        </p:nvSpPr>
        <p:spPr>
          <a:xfrm>
            <a:off x="5243072" y="3590299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C55AD5-57D3-2784-E3F6-1935C0707DEE}"/>
              </a:ext>
            </a:extLst>
          </p:cNvPr>
          <p:cNvSpPr/>
          <p:nvPr/>
        </p:nvSpPr>
        <p:spPr>
          <a:xfrm>
            <a:off x="7701917" y="3559192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F6080E-3486-DCDC-8987-6682890A0B54}"/>
              </a:ext>
            </a:extLst>
          </p:cNvPr>
          <p:cNvSpPr txBox="1"/>
          <p:nvPr/>
        </p:nvSpPr>
        <p:spPr>
          <a:xfrm>
            <a:off x="8682507" y="3536021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Exact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3C14DD-3F54-07FD-17C8-E348DDDE6FD2}"/>
              </a:ext>
            </a:extLst>
          </p:cNvPr>
          <p:cNvCxnSpPr/>
          <p:nvPr/>
        </p:nvCxnSpPr>
        <p:spPr>
          <a:xfrm>
            <a:off x="8442217" y="3693512"/>
            <a:ext cx="2402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514E9E-7C48-158A-E8FC-4453BCC48CF2}"/>
              </a:ext>
            </a:extLst>
          </p:cNvPr>
          <p:cNvCxnSpPr/>
          <p:nvPr/>
        </p:nvCxnSpPr>
        <p:spPr>
          <a:xfrm>
            <a:off x="8442217" y="4018490"/>
            <a:ext cx="240289" cy="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DF43630-812C-8867-5D54-D68016E04015}"/>
              </a:ext>
            </a:extLst>
          </p:cNvPr>
          <p:cNvSpPr txBox="1"/>
          <p:nvPr/>
        </p:nvSpPr>
        <p:spPr>
          <a:xfrm>
            <a:off x="8682507" y="3848176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TDHF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26ACCA-8ECE-4CF7-66F0-3F82D348A2DB}"/>
              </a:ext>
            </a:extLst>
          </p:cNvPr>
          <p:cNvSpPr txBox="1"/>
          <p:nvPr/>
        </p:nvSpPr>
        <p:spPr>
          <a:xfrm>
            <a:off x="4924208" y="2154410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01E90-4510-AAEC-2416-CF87F9795EBD}"/>
              </a:ext>
            </a:extLst>
          </p:cNvPr>
          <p:cNvSpPr txBox="1"/>
          <p:nvPr/>
        </p:nvSpPr>
        <p:spPr>
          <a:xfrm>
            <a:off x="8353740" y="3135108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/>
              <a:t>N = 60</a:t>
            </a:r>
            <a:endParaRPr lang="en-US" sz="2000" b="1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50A204E-717A-A33F-9358-EF361D89F0AF}"/>
              </a:ext>
            </a:extLst>
          </p:cNvPr>
          <p:cNvSpPr txBox="1"/>
          <p:nvPr/>
        </p:nvSpPr>
        <p:spPr>
          <a:xfrm>
            <a:off x="2513991" y="35026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2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2F5938-7DDB-2D51-B5D1-1BAFF9F98386}"/>
              </a:ext>
            </a:extLst>
          </p:cNvPr>
          <p:cNvSpPr txBox="1"/>
          <p:nvPr/>
        </p:nvSpPr>
        <p:spPr>
          <a:xfrm>
            <a:off x="5000524" y="35026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3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36482D-5ECB-A062-FC30-34C84B54700C}"/>
              </a:ext>
            </a:extLst>
          </p:cNvPr>
          <p:cNvSpPr txBox="1"/>
          <p:nvPr/>
        </p:nvSpPr>
        <p:spPr>
          <a:xfrm>
            <a:off x="7444639" y="35031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4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2D6B0-32E0-5939-5D7B-3E9A544699F0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8200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39355A6B-E73C-3D10-3B11-1E35F90C5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5" y="3266693"/>
            <a:ext cx="8229598" cy="246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1A39E-CD34-F9C8-CF93-89362318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Impurity Anderson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53875-4465-1098-8528-45A3FB0046E4}"/>
              </a:ext>
            </a:extLst>
          </p:cNvPr>
          <p:cNvSpPr txBox="1"/>
          <p:nvPr/>
        </p:nvSpPr>
        <p:spPr>
          <a:xfrm>
            <a:off x="4924208" y="1147278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C36FB-0536-C916-BC74-B68D77ECC75B}"/>
              </a:ext>
            </a:extLst>
          </p:cNvPr>
          <p:cNvSpPr txBox="1"/>
          <p:nvPr/>
        </p:nvSpPr>
        <p:spPr>
          <a:xfrm>
            <a:off x="3078679" y="145610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4C17E7-4B4A-2930-025E-5219807FCFAA}"/>
              </a:ext>
            </a:extLst>
          </p:cNvPr>
          <p:cNvSpPr txBox="1">
            <a:spLocks/>
          </p:cNvSpPr>
          <p:nvPr/>
        </p:nvSpPr>
        <p:spPr>
          <a:xfrm>
            <a:off x="846036" y="1645160"/>
            <a:ext cx="1395207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= 0</a:t>
            </a:r>
            <a:endParaRPr lang="en-US" sz="2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03E3-BC14-22FD-CDC2-E1EB786AEDA7}"/>
              </a:ext>
            </a:extLst>
          </p:cNvPr>
          <p:cNvGrpSpPr/>
          <p:nvPr/>
        </p:nvGrpSpPr>
        <p:grpSpPr>
          <a:xfrm rot="10800000" flipV="1">
            <a:off x="2585758" y="1727437"/>
            <a:ext cx="5367056" cy="343927"/>
            <a:chOff x="1254413" y="1822985"/>
            <a:chExt cx="7187565" cy="46058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2D69927-3D5D-D1AA-C1E5-A733196C8CE8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D236B7-CB76-9C13-27BD-45B39BAA3017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4BE697-074A-BC5F-B9A0-5250FBC11DD7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FA43B7-F6ED-D718-B8AB-FBCE9A1E96B1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94E894-D6C3-6AD4-F974-B863DDC18770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112A9A-F194-EE8C-066D-A68D897808FD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06C79F-70E6-53A1-DC09-268D6086D808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C964B6-1093-7D1C-0015-2C52F6874610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42904B-0361-294A-23E5-31D78FCF1EC1}"/>
              </a:ext>
            </a:extLst>
          </p:cNvPr>
          <p:cNvSpPr txBox="1">
            <a:spLocks/>
          </p:cNvSpPr>
          <p:nvPr/>
        </p:nvSpPr>
        <p:spPr>
          <a:xfrm>
            <a:off x="846036" y="2538190"/>
            <a:ext cx="1354253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&gt; 0</a:t>
            </a:r>
            <a:endParaRPr lang="en-US" sz="2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5A471F-6F87-0DA3-54D8-5DC555BAA416}"/>
              </a:ext>
            </a:extLst>
          </p:cNvPr>
          <p:cNvSpPr txBox="1"/>
          <p:nvPr/>
        </p:nvSpPr>
        <p:spPr>
          <a:xfrm>
            <a:off x="3937750" y="145660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C52BF-060C-2131-0E07-ABB8C12CE9D5}"/>
              </a:ext>
            </a:extLst>
          </p:cNvPr>
          <p:cNvSpPr txBox="1"/>
          <p:nvPr/>
        </p:nvSpPr>
        <p:spPr>
          <a:xfrm>
            <a:off x="470694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15C21-2C06-A501-3ACD-D8B0F2703500}"/>
              </a:ext>
            </a:extLst>
          </p:cNvPr>
          <p:cNvSpPr txBox="1"/>
          <p:nvPr/>
        </p:nvSpPr>
        <p:spPr>
          <a:xfrm>
            <a:off x="5626597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1D2A5C-8A02-EC43-EB48-60DA34F58130}"/>
              </a:ext>
            </a:extLst>
          </p:cNvPr>
          <p:cNvSpPr txBox="1"/>
          <p:nvPr/>
        </p:nvSpPr>
        <p:spPr>
          <a:xfrm>
            <a:off x="6453941" y="146392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1221BE-4DB1-EAD3-B40B-CE781D682866}"/>
              </a:ext>
            </a:extLst>
          </p:cNvPr>
          <p:cNvSpPr txBox="1"/>
          <p:nvPr/>
        </p:nvSpPr>
        <p:spPr>
          <a:xfrm>
            <a:off x="720107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A39B97-3F84-CE9C-6286-4ECBBC301D2E}"/>
              </a:ext>
            </a:extLst>
          </p:cNvPr>
          <p:cNvGrpSpPr/>
          <p:nvPr/>
        </p:nvGrpSpPr>
        <p:grpSpPr>
          <a:xfrm rot="10800000" flipV="1">
            <a:off x="2585758" y="2669381"/>
            <a:ext cx="5367056" cy="343927"/>
            <a:chOff x="1254413" y="1822985"/>
            <a:chExt cx="7187565" cy="46058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E897A1-C292-E5BE-227D-8F38174E20BD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01C9AE-331A-10A5-D63A-3831E1A5C930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44C741-6336-37E9-BE60-B747DB3DCA1D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B0831D7-CC4F-792A-04DB-08AF7C849C9A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440797-2F50-CD68-ABF1-574D54E4EF94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6B1A23E-162C-F2F2-54ED-3ED7A32A9028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F26E83-BEA2-9DC8-5653-82FCC9E12524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CFB1876-4730-36A3-024B-34DDE793848A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3A83451-14D8-1407-70F9-F7E0A606F773}"/>
              </a:ext>
            </a:extLst>
          </p:cNvPr>
          <p:cNvSpPr txBox="1"/>
          <p:nvPr/>
        </p:nvSpPr>
        <p:spPr>
          <a:xfrm>
            <a:off x="3078679" y="240244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2A93AA-1DB5-43F7-26D2-7317AEC94146}"/>
              </a:ext>
            </a:extLst>
          </p:cNvPr>
          <p:cNvSpPr txBox="1"/>
          <p:nvPr/>
        </p:nvSpPr>
        <p:spPr>
          <a:xfrm>
            <a:off x="3937750" y="240293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FD3A4-BF82-ED83-6049-0B16E39B391B}"/>
              </a:ext>
            </a:extLst>
          </p:cNvPr>
          <p:cNvSpPr txBox="1"/>
          <p:nvPr/>
        </p:nvSpPr>
        <p:spPr>
          <a:xfrm>
            <a:off x="470694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A4AD81-2959-B563-C90D-34DD83FB4900}"/>
              </a:ext>
            </a:extLst>
          </p:cNvPr>
          <p:cNvSpPr txBox="1"/>
          <p:nvPr/>
        </p:nvSpPr>
        <p:spPr>
          <a:xfrm>
            <a:off x="5626597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010546-5EE5-7B1F-CE4E-91804ADE903E}"/>
              </a:ext>
            </a:extLst>
          </p:cNvPr>
          <p:cNvSpPr txBox="1"/>
          <p:nvPr/>
        </p:nvSpPr>
        <p:spPr>
          <a:xfrm>
            <a:off x="6453941" y="241025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588FDC-900D-6082-8AD2-FB34E7EC60FB}"/>
              </a:ext>
            </a:extLst>
          </p:cNvPr>
          <p:cNvSpPr txBox="1"/>
          <p:nvPr/>
        </p:nvSpPr>
        <p:spPr>
          <a:xfrm>
            <a:off x="720107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AD9EBB-2A4F-FB84-F82D-D2958F244FDC}"/>
              </a:ext>
            </a:extLst>
          </p:cNvPr>
          <p:cNvSpPr txBox="1"/>
          <p:nvPr/>
        </p:nvSpPr>
        <p:spPr>
          <a:xfrm rot="16200000">
            <a:off x="-570235" y="4119307"/>
            <a:ext cx="17312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Electron density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1ED30A-DF2A-6485-9D58-5E444B11BD2F}"/>
              </a:ext>
            </a:extLst>
          </p:cNvPr>
          <p:cNvSpPr/>
          <p:nvPr/>
        </p:nvSpPr>
        <p:spPr>
          <a:xfrm>
            <a:off x="2811070" y="3551918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E50846-41AB-D0AC-7A79-E71F9C19681C}"/>
              </a:ext>
            </a:extLst>
          </p:cNvPr>
          <p:cNvSpPr/>
          <p:nvPr/>
        </p:nvSpPr>
        <p:spPr>
          <a:xfrm>
            <a:off x="5243072" y="3590299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C55AD5-57D3-2784-E3F6-1935C0707DEE}"/>
              </a:ext>
            </a:extLst>
          </p:cNvPr>
          <p:cNvSpPr/>
          <p:nvPr/>
        </p:nvSpPr>
        <p:spPr>
          <a:xfrm>
            <a:off x="7701917" y="3559192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F6080E-3486-DCDC-8987-6682890A0B54}"/>
              </a:ext>
            </a:extLst>
          </p:cNvPr>
          <p:cNvSpPr txBox="1"/>
          <p:nvPr/>
        </p:nvSpPr>
        <p:spPr>
          <a:xfrm>
            <a:off x="8682507" y="3536021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Exact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3C14DD-3F54-07FD-17C8-E348DDDE6FD2}"/>
              </a:ext>
            </a:extLst>
          </p:cNvPr>
          <p:cNvCxnSpPr/>
          <p:nvPr/>
        </p:nvCxnSpPr>
        <p:spPr>
          <a:xfrm>
            <a:off x="8442217" y="3693512"/>
            <a:ext cx="2402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C72553-BD44-266F-A484-36416130E4BA}"/>
              </a:ext>
            </a:extLst>
          </p:cNvPr>
          <p:cNvCxnSpPr/>
          <p:nvPr/>
        </p:nvCxnSpPr>
        <p:spPr>
          <a:xfrm>
            <a:off x="8442217" y="4585044"/>
            <a:ext cx="240289" cy="0"/>
          </a:xfrm>
          <a:prstGeom prst="line">
            <a:avLst/>
          </a:prstGeom>
          <a:ln w="57150">
            <a:solidFill>
              <a:srgbClr val="FF8A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514E9E-7C48-158A-E8FC-4453BCC48CF2}"/>
              </a:ext>
            </a:extLst>
          </p:cNvPr>
          <p:cNvCxnSpPr/>
          <p:nvPr/>
        </p:nvCxnSpPr>
        <p:spPr>
          <a:xfrm>
            <a:off x="8442217" y="4018490"/>
            <a:ext cx="240289" cy="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16173C-E026-C25A-57C1-7C0993A2E5D9}"/>
              </a:ext>
            </a:extLst>
          </p:cNvPr>
          <p:cNvSpPr txBox="1"/>
          <p:nvPr/>
        </p:nvSpPr>
        <p:spPr>
          <a:xfrm>
            <a:off x="8682506" y="4410923"/>
            <a:ext cx="899130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 err="1"/>
              <a:t>Nsub</a:t>
            </a:r>
            <a:r>
              <a:rPr lang="en-US" sz="1418" dirty="0"/>
              <a:t> =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F43630-812C-8867-5D54-D68016E04015}"/>
              </a:ext>
            </a:extLst>
          </p:cNvPr>
          <p:cNvSpPr txBox="1"/>
          <p:nvPr/>
        </p:nvSpPr>
        <p:spPr>
          <a:xfrm>
            <a:off x="8682507" y="3848176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TDHF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1AFD28-B44A-023A-094D-C070C6F52847}"/>
              </a:ext>
            </a:extLst>
          </p:cNvPr>
          <p:cNvSpPr txBox="1"/>
          <p:nvPr/>
        </p:nvSpPr>
        <p:spPr>
          <a:xfrm>
            <a:off x="8373414" y="4160331"/>
            <a:ext cx="987018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rt-</a:t>
            </a:r>
            <a:r>
              <a:rPr lang="en-US" sz="1418" dirty="0" err="1"/>
              <a:t>pDMET</a:t>
            </a:r>
            <a:r>
              <a:rPr lang="en-US" sz="1418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71D4BC-4B45-6D41-6E3C-FB2B3F138D65}"/>
              </a:ext>
            </a:extLst>
          </p:cNvPr>
          <p:cNvSpPr txBox="1"/>
          <p:nvPr/>
        </p:nvSpPr>
        <p:spPr>
          <a:xfrm>
            <a:off x="4924208" y="2154410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AC604E-EBA7-7817-B3E7-C896CA93F165}"/>
              </a:ext>
            </a:extLst>
          </p:cNvPr>
          <p:cNvSpPr txBox="1"/>
          <p:nvPr/>
        </p:nvSpPr>
        <p:spPr>
          <a:xfrm>
            <a:off x="8353740" y="3135108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/>
              <a:t>N = 60</a:t>
            </a:r>
            <a:endParaRPr lang="en-US" sz="2000" b="1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D24496-35DB-C5BB-BBF7-EC252D74159F}"/>
              </a:ext>
            </a:extLst>
          </p:cNvPr>
          <p:cNvSpPr txBox="1"/>
          <p:nvPr/>
        </p:nvSpPr>
        <p:spPr>
          <a:xfrm>
            <a:off x="2513991" y="35026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2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8B4839-9BFD-E61E-DD5C-E7F208C5F076}"/>
              </a:ext>
            </a:extLst>
          </p:cNvPr>
          <p:cNvSpPr txBox="1"/>
          <p:nvPr/>
        </p:nvSpPr>
        <p:spPr>
          <a:xfrm>
            <a:off x="5000524" y="35026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3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5857CB-3C32-FE8F-F188-CE0934DC5BE0}"/>
              </a:ext>
            </a:extLst>
          </p:cNvPr>
          <p:cNvSpPr txBox="1"/>
          <p:nvPr/>
        </p:nvSpPr>
        <p:spPr>
          <a:xfrm>
            <a:off x="7444639" y="35031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4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B5622C-4A88-583F-024A-DD3906C5CF0A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1224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07EFA2E9-1BFD-C9C3-B2A5-784351B2D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1" y="3270387"/>
            <a:ext cx="8229599" cy="246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1A39E-CD34-F9C8-CF93-89362318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Impurity Anderson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53875-4465-1098-8528-45A3FB0046E4}"/>
              </a:ext>
            </a:extLst>
          </p:cNvPr>
          <p:cNvSpPr txBox="1"/>
          <p:nvPr/>
        </p:nvSpPr>
        <p:spPr>
          <a:xfrm>
            <a:off x="4924208" y="1147278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C36FB-0536-C916-BC74-B68D77ECC75B}"/>
              </a:ext>
            </a:extLst>
          </p:cNvPr>
          <p:cNvSpPr txBox="1"/>
          <p:nvPr/>
        </p:nvSpPr>
        <p:spPr>
          <a:xfrm>
            <a:off x="3078679" y="145610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4C17E7-4B4A-2930-025E-5219807FCFAA}"/>
              </a:ext>
            </a:extLst>
          </p:cNvPr>
          <p:cNvSpPr txBox="1">
            <a:spLocks/>
          </p:cNvSpPr>
          <p:nvPr/>
        </p:nvSpPr>
        <p:spPr>
          <a:xfrm>
            <a:off x="846036" y="1645160"/>
            <a:ext cx="1395207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= 0</a:t>
            </a:r>
            <a:endParaRPr lang="en-US" sz="2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03E3-BC14-22FD-CDC2-E1EB786AEDA7}"/>
              </a:ext>
            </a:extLst>
          </p:cNvPr>
          <p:cNvGrpSpPr/>
          <p:nvPr/>
        </p:nvGrpSpPr>
        <p:grpSpPr>
          <a:xfrm rot="10800000" flipV="1">
            <a:off x="2585758" y="1727437"/>
            <a:ext cx="5367056" cy="343927"/>
            <a:chOff x="1254413" y="1822985"/>
            <a:chExt cx="7187565" cy="46058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2D69927-3D5D-D1AA-C1E5-A733196C8CE8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D236B7-CB76-9C13-27BD-45B39BAA3017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4BE697-074A-BC5F-B9A0-5250FBC11DD7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FA43B7-F6ED-D718-B8AB-FBCE9A1E96B1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94E894-D6C3-6AD4-F974-B863DDC18770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112A9A-F194-EE8C-066D-A68D897808FD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06C79F-70E6-53A1-DC09-268D6086D808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C964B6-1093-7D1C-0015-2C52F6874610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42904B-0361-294A-23E5-31D78FCF1EC1}"/>
              </a:ext>
            </a:extLst>
          </p:cNvPr>
          <p:cNvSpPr txBox="1">
            <a:spLocks/>
          </p:cNvSpPr>
          <p:nvPr/>
        </p:nvSpPr>
        <p:spPr>
          <a:xfrm>
            <a:off x="846036" y="2538190"/>
            <a:ext cx="1354253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&gt; 0</a:t>
            </a:r>
            <a:endParaRPr lang="en-US" sz="2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5A471F-6F87-0DA3-54D8-5DC555BAA416}"/>
              </a:ext>
            </a:extLst>
          </p:cNvPr>
          <p:cNvSpPr txBox="1"/>
          <p:nvPr/>
        </p:nvSpPr>
        <p:spPr>
          <a:xfrm>
            <a:off x="3937750" y="145660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C52BF-060C-2131-0E07-ABB8C12CE9D5}"/>
              </a:ext>
            </a:extLst>
          </p:cNvPr>
          <p:cNvSpPr txBox="1"/>
          <p:nvPr/>
        </p:nvSpPr>
        <p:spPr>
          <a:xfrm>
            <a:off x="470694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15C21-2C06-A501-3ACD-D8B0F2703500}"/>
              </a:ext>
            </a:extLst>
          </p:cNvPr>
          <p:cNvSpPr txBox="1"/>
          <p:nvPr/>
        </p:nvSpPr>
        <p:spPr>
          <a:xfrm>
            <a:off x="5626597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1D2A5C-8A02-EC43-EB48-60DA34F58130}"/>
              </a:ext>
            </a:extLst>
          </p:cNvPr>
          <p:cNvSpPr txBox="1"/>
          <p:nvPr/>
        </p:nvSpPr>
        <p:spPr>
          <a:xfrm>
            <a:off x="6453941" y="146392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1221BE-4DB1-EAD3-B40B-CE781D682866}"/>
              </a:ext>
            </a:extLst>
          </p:cNvPr>
          <p:cNvSpPr txBox="1"/>
          <p:nvPr/>
        </p:nvSpPr>
        <p:spPr>
          <a:xfrm>
            <a:off x="720107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A39B97-3F84-CE9C-6286-4ECBBC301D2E}"/>
              </a:ext>
            </a:extLst>
          </p:cNvPr>
          <p:cNvGrpSpPr/>
          <p:nvPr/>
        </p:nvGrpSpPr>
        <p:grpSpPr>
          <a:xfrm rot="10800000" flipV="1">
            <a:off x="2585758" y="2669381"/>
            <a:ext cx="5367056" cy="343927"/>
            <a:chOff x="1254413" y="1822985"/>
            <a:chExt cx="7187565" cy="46058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E897A1-C292-E5BE-227D-8F38174E20BD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01C9AE-331A-10A5-D63A-3831E1A5C930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44C741-6336-37E9-BE60-B747DB3DCA1D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B0831D7-CC4F-792A-04DB-08AF7C849C9A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440797-2F50-CD68-ABF1-574D54E4EF94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6B1A23E-162C-F2F2-54ED-3ED7A32A9028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F26E83-BEA2-9DC8-5653-82FCC9E12524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CFB1876-4730-36A3-024B-34DDE793848A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3A83451-14D8-1407-70F9-F7E0A606F773}"/>
              </a:ext>
            </a:extLst>
          </p:cNvPr>
          <p:cNvSpPr txBox="1"/>
          <p:nvPr/>
        </p:nvSpPr>
        <p:spPr>
          <a:xfrm>
            <a:off x="3078679" y="240244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2A93AA-1DB5-43F7-26D2-7317AEC94146}"/>
              </a:ext>
            </a:extLst>
          </p:cNvPr>
          <p:cNvSpPr txBox="1"/>
          <p:nvPr/>
        </p:nvSpPr>
        <p:spPr>
          <a:xfrm>
            <a:off x="3937750" y="240293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FD3A4-BF82-ED83-6049-0B16E39B391B}"/>
              </a:ext>
            </a:extLst>
          </p:cNvPr>
          <p:cNvSpPr txBox="1"/>
          <p:nvPr/>
        </p:nvSpPr>
        <p:spPr>
          <a:xfrm>
            <a:off x="470694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A4AD81-2959-B563-C90D-34DD83FB4900}"/>
              </a:ext>
            </a:extLst>
          </p:cNvPr>
          <p:cNvSpPr txBox="1"/>
          <p:nvPr/>
        </p:nvSpPr>
        <p:spPr>
          <a:xfrm>
            <a:off x="5626597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010546-5EE5-7B1F-CE4E-91804ADE903E}"/>
              </a:ext>
            </a:extLst>
          </p:cNvPr>
          <p:cNvSpPr txBox="1"/>
          <p:nvPr/>
        </p:nvSpPr>
        <p:spPr>
          <a:xfrm>
            <a:off x="6453941" y="241025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588FDC-900D-6082-8AD2-FB34E7EC60FB}"/>
              </a:ext>
            </a:extLst>
          </p:cNvPr>
          <p:cNvSpPr txBox="1"/>
          <p:nvPr/>
        </p:nvSpPr>
        <p:spPr>
          <a:xfrm>
            <a:off x="720107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AD9EBB-2A4F-FB84-F82D-D2958F244FDC}"/>
              </a:ext>
            </a:extLst>
          </p:cNvPr>
          <p:cNvSpPr txBox="1"/>
          <p:nvPr/>
        </p:nvSpPr>
        <p:spPr>
          <a:xfrm rot="16200000">
            <a:off x="-570235" y="4119307"/>
            <a:ext cx="17312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Electron density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1ED30A-DF2A-6485-9D58-5E444B11BD2F}"/>
              </a:ext>
            </a:extLst>
          </p:cNvPr>
          <p:cNvSpPr/>
          <p:nvPr/>
        </p:nvSpPr>
        <p:spPr>
          <a:xfrm>
            <a:off x="2811070" y="3551918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E50846-41AB-D0AC-7A79-E71F9C19681C}"/>
              </a:ext>
            </a:extLst>
          </p:cNvPr>
          <p:cNvSpPr/>
          <p:nvPr/>
        </p:nvSpPr>
        <p:spPr>
          <a:xfrm>
            <a:off x="5243072" y="3590299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C55AD5-57D3-2784-E3F6-1935C0707DEE}"/>
              </a:ext>
            </a:extLst>
          </p:cNvPr>
          <p:cNvSpPr/>
          <p:nvPr/>
        </p:nvSpPr>
        <p:spPr>
          <a:xfrm>
            <a:off x="7701917" y="3559192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F6080E-3486-DCDC-8987-6682890A0B54}"/>
              </a:ext>
            </a:extLst>
          </p:cNvPr>
          <p:cNvSpPr txBox="1"/>
          <p:nvPr/>
        </p:nvSpPr>
        <p:spPr>
          <a:xfrm>
            <a:off x="8682507" y="3536021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Exact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3C14DD-3F54-07FD-17C8-E348DDDE6FD2}"/>
              </a:ext>
            </a:extLst>
          </p:cNvPr>
          <p:cNvCxnSpPr/>
          <p:nvPr/>
        </p:nvCxnSpPr>
        <p:spPr>
          <a:xfrm>
            <a:off x="8442217" y="3693512"/>
            <a:ext cx="2402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C72553-BD44-266F-A484-36416130E4BA}"/>
              </a:ext>
            </a:extLst>
          </p:cNvPr>
          <p:cNvCxnSpPr/>
          <p:nvPr/>
        </p:nvCxnSpPr>
        <p:spPr>
          <a:xfrm>
            <a:off x="8442217" y="4585044"/>
            <a:ext cx="240289" cy="0"/>
          </a:xfrm>
          <a:prstGeom prst="line">
            <a:avLst/>
          </a:prstGeom>
          <a:ln w="57150">
            <a:solidFill>
              <a:srgbClr val="FF8A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514E9E-7C48-158A-E8FC-4453BCC48CF2}"/>
              </a:ext>
            </a:extLst>
          </p:cNvPr>
          <p:cNvCxnSpPr/>
          <p:nvPr/>
        </p:nvCxnSpPr>
        <p:spPr>
          <a:xfrm>
            <a:off x="8442217" y="4018490"/>
            <a:ext cx="240289" cy="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16173C-E026-C25A-57C1-7C0993A2E5D9}"/>
              </a:ext>
            </a:extLst>
          </p:cNvPr>
          <p:cNvSpPr txBox="1"/>
          <p:nvPr/>
        </p:nvSpPr>
        <p:spPr>
          <a:xfrm>
            <a:off x="8682506" y="4410923"/>
            <a:ext cx="899130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 err="1"/>
              <a:t>Nsub</a:t>
            </a:r>
            <a:r>
              <a:rPr lang="en-US" sz="1418" dirty="0"/>
              <a:t> =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F43630-812C-8867-5D54-D68016E04015}"/>
              </a:ext>
            </a:extLst>
          </p:cNvPr>
          <p:cNvSpPr txBox="1"/>
          <p:nvPr/>
        </p:nvSpPr>
        <p:spPr>
          <a:xfrm>
            <a:off x="8682507" y="3848176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TDHF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9875454-52A9-8F8F-1733-F12F1BC31805}"/>
              </a:ext>
            </a:extLst>
          </p:cNvPr>
          <p:cNvCxnSpPr/>
          <p:nvPr/>
        </p:nvCxnSpPr>
        <p:spPr>
          <a:xfrm>
            <a:off x="8444782" y="4874966"/>
            <a:ext cx="24028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B7E1592-1A22-FC03-EC00-6D45FDE8FDFE}"/>
              </a:ext>
            </a:extLst>
          </p:cNvPr>
          <p:cNvSpPr txBox="1"/>
          <p:nvPr/>
        </p:nvSpPr>
        <p:spPr>
          <a:xfrm>
            <a:off x="8685071" y="4700845"/>
            <a:ext cx="899130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 err="1"/>
              <a:t>Nsub</a:t>
            </a:r>
            <a:r>
              <a:rPr lang="en-US" sz="1418" dirty="0"/>
              <a:t> = 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1AFD28-B44A-023A-094D-C070C6F52847}"/>
              </a:ext>
            </a:extLst>
          </p:cNvPr>
          <p:cNvSpPr txBox="1"/>
          <p:nvPr/>
        </p:nvSpPr>
        <p:spPr>
          <a:xfrm>
            <a:off x="8373414" y="4160331"/>
            <a:ext cx="987018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rt-</a:t>
            </a:r>
            <a:r>
              <a:rPr lang="en-US" sz="1418" dirty="0" err="1"/>
              <a:t>pDMET</a:t>
            </a:r>
            <a:r>
              <a:rPr lang="en-US" sz="1418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CADAFF-ED0D-EA25-3F8D-E2B29382BDE5}"/>
              </a:ext>
            </a:extLst>
          </p:cNvPr>
          <p:cNvSpPr txBox="1"/>
          <p:nvPr/>
        </p:nvSpPr>
        <p:spPr>
          <a:xfrm>
            <a:off x="4924208" y="2154410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35D8A9-5F29-B9EB-294F-360015B05920}"/>
              </a:ext>
            </a:extLst>
          </p:cNvPr>
          <p:cNvSpPr txBox="1"/>
          <p:nvPr/>
        </p:nvSpPr>
        <p:spPr>
          <a:xfrm>
            <a:off x="8353740" y="3135108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/>
              <a:t>N = 60</a:t>
            </a:r>
            <a:endParaRPr lang="en-US" sz="2000" b="1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8A2CF9-6A89-D355-2960-B68ECCF8E3EE}"/>
              </a:ext>
            </a:extLst>
          </p:cNvPr>
          <p:cNvSpPr txBox="1"/>
          <p:nvPr/>
        </p:nvSpPr>
        <p:spPr>
          <a:xfrm>
            <a:off x="2513991" y="35026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2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7D1A63-7239-6D06-5902-EF893D947E69}"/>
              </a:ext>
            </a:extLst>
          </p:cNvPr>
          <p:cNvSpPr txBox="1"/>
          <p:nvPr/>
        </p:nvSpPr>
        <p:spPr>
          <a:xfrm>
            <a:off x="5000524" y="35026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3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3069D4-613C-7933-2DEE-7FAA9EBFAEF5}"/>
              </a:ext>
            </a:extLst>
          </p:cNvPr>
          <p:cNvSpPr txBox="1"/>
          <p:nvPr/>
        </p:nvSpPr>
        <p:spPr>
          <a:xfrm>
            <a:off x="7444639" y="35031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4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D0546A-2FA6-0145-1C83-AE2119CFD530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256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D7A09EE-8C54-E943-8B67-E7E43480EF8F}"/>
              </a:ext>
            </a:extLst>
          </p:cNvPr>
          <p:cNvGrpSpPr/>
          <p:nvPr/>
        </p:nvGrpSpPr>
        <p:grpSpPr>
          <a:xfrm>
            <a:off x="5147725" y="1559786"/>
            <a:ext cx="3705823" cy="2151054"/>
            <a:chOff x="5147725" y="1559786"/>
            <a:chExt cx="3705823" cy="21510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18576B-E52D-064A-9921-36423DB18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132" r="52951"/>
            <a:stretch/>
          </p:blipFill>
          <p:spPr>
            <a:xfrm>
              <a:off x="5147725" y="1559786"/>
              <a:ext cx="3705823" cy="215105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92E8BE-D40F-E045-B922-271226F31375}"/>
                </a:ext>
              </a:extLst>
            </p:cNvPr>
            <p:cNvSpPr/>
            <p:nvPr/>
          </p:nvSpPr>
          <p:spPr>
            <a:xfrm>
              <a:off x="6562165" y="3367144"/>
              <a:ext cx="2291383" cy="343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2B3BD3-F96F-EE40-B462-7E45E3F6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750" r="92063" b="7226"/>
            <a:stretch/>
          </p:blipFill>
          <p:spPr>
            <a:xfrm>
              <a:off x="5153295" y="1719489"/>
              <a:ext cx="436326" cy="44889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85174"/>
            <a:ext cx="8641080" cy="899159"/>
          </a:xfrm>
        </p:spPr>
        <p:txBody>
          <a:bodyPr>
            <a:normAutofit fontScale="90000"/>
          </a:bodyPr>
          <a:lstStyle/>
          <a:p>
            <a:r>
              <a:rPr lang="en-US" dirty="0"/>
              <a:t>Non-Equilibrium Electron Dynamics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9" y="4298031"/>
            <a:ext cx="3919567" cy="2740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46735" y="1154771"/>
            <a:ext cx="3240406" cy="496286"/>
          </a:xfrm>
          <a:prstGeom prst="rect">
            <a:avLst/>
          </a:prstGeom>
        </p:spPr>
        <p:txBody>
          <a:bodyPr vert="horz" lIns="96661" tIns="48331" rIns="96661" bIns="483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/>
              <a:t>Photoexcited</a:t>
            </a:r>
            <a:r>
              <a:rPr lang="en-US" sz="2500" dirty="0"/>
              <a:t> Materials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599" y="1195411"/>
            <a:ext cx="4387215" cy="496286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Spin Dynamics and Selectivity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41527" y="3784630"/>
            <a:ext cx="4346288" cy="496286"/>
          </a:xfrm>
          <a:prstGeom prst="rect">
            <a:avLst/>
          </a:prstGeom>
        </p:spPr>
        <p:txBody>
          <a:bodyPr vert="horz" lIns="96661" tIns="48331" rIns="96661" bIns="483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Laser Driven Electron Dynamics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7F89D9-4859-5145-BEE0-9CF9D0656229}"/>
              </a:ext>
            </a:extLst>
          </p:cNvPr>
          <p:cNvSpPr txBox="1">
            <a:spLocks/>
          </p:cNvSpPr>
          <p:nvPr/>
        </p:nvSpPr>
        <p:spPr>
          <a:xfrm>
            <a:off x="366017" y="5436555"/>
            <a:ext cx="4180295" cy="723874"/>
          </a:xfrm>
          <a:prstGeom prst="rect">
            <a:avLst/>
          </a:prstGeom>
          <a:ln w="28575" cmpd="sng">
            <a:noFill/>
          </a:ln>
        </p:spPr>
        <p:txBody>
          <a:bodyPr vert="horz" lIns="102012" tIns="51005" rIns="102012" bIns="51005" rtlCol="0">
            <a:no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500" b="1" dirty="0"/>
              <a:t>Electronic motion even in the absence of nuclear motion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E82DA7-BBAE-7B43-99E1-63DD29EB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4" y="1719489"/>
            <a:ext cx="3200667" cy="274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4708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76E55CB0-11B1-794F-E65B-74712D11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0" y="3270883"/>
            <a:ext cx="8229601" cy="246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1A39E-CD34-F9C8-CF93-89362318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Impurity Anderson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53875-4465-1098-8528-45A3FB0046E4}"/>
              </a:ext>
            </a:extLst>
          </p:cNvPr>
          <p:cNvSpPr txBox="1"/>
          <p:nvPr/>
        </p:nvSpPr>
        <p:spPr>
          <a:xfrm>
            <a:off x="4924208" y="1147278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C36FB-0536-C916-BC74-B68D77ECC75B}"/>
              </a:ext>
            </a:extLst>
          </p:cNvPr>
          <p:cNvSpPr txBox="1"/>
          <p:nvPr/>
        </p:nvSpPr>
        <p:spPr>
          <a:xfrm>
            <a:off x="3078679" y="145610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4C17E7-4B4A-2930-025E-5219807FCFAA}"/>
              </a:ext>
            </a:extLst>
          </p:cNvPr>
          <p:cNvSpPr txBox="1">
            <a:spLocks/>
          </p:cNvSpPr>
          <p:nvPr/>
        </p:nvSpPr>
        <p:spPr>
          <a:xfrm>
            <a:off x="846036" y="1645160"/>
            <a:ext cx="1395207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= 0</a:t>
            </a:r>
            <a:endParaRPr lang="en-US" sz="2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03E3-BC14-22FD-CDC2-E1EB786AEDA7}"/>
              </a:ext>
            </a:extLst>
          </p:cNvPr>
          <p:cNvGrpSpPr/>
          <p:nvPr/>
        </p:nvGrpSpPr>
        <p:grpSpPr>
          <a:xfrm rot="10800000" flipV="1">
            <a:off x="2585758" y="1727437"/>
            <a:ext cx="5367056" cy="343927"/>
            <a:chOff x="1254413" y="1822985"/>
            <a:chExt cx="7187565" cy="46058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2D69927-3D5D-D1AA-C1E5-A733196C8CE8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D236B7-CB76-9C13-27BD-45B39BAA3017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4BE697-074A-BC5F-B9A0-5250FBC11DD7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FA43B7-F6ED-D718-B8AB-FBCE9A1E96B1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94E894-D6C3-6AD4-F974-B863DDC18770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112A9A-F194-EE8C-066D-A68D897808FD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06C79F-70E6-53A1-DC09-268D6086D808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C964B6-1093-7D1C-0015-2C52F6874610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42904B-0361-294A-23E5-31D78FCF1EC1}"/>
              </a:ext>
            </a:extLst>
          </p:cNvPr>
          <p:cNvSpPr txBox="1">
            <a:spLocks/>
          </p:cNvSpPr>
          <p:nvPr/>
        </p:nvSpPr>
        <p:spPr>
          <a:xfrm>
            <a:off x="846036" y="2538190"/>
            <a:ext cx="1354253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&gt; 0</a:t>
            </a:r>
            <a:endParaRPr lang="en-US" sz="2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5A471F-6F87-0DA3-54D8-5DC555BAA416}"/>
              </a:ext>
            </a:extLst>
          </p:cNvPr>
          <p:cNvSpPr txBox="1"/>
          <p:nvPr/>
        </p:nvSpPr>
        <p:spPr>
          <a:xfrm>
            <a:off x="3937750" y="145660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C52BF-060C-2131-0E07-ABB8C12CE9D5}"/>
              </a:ext>
            </a:extLst>
          </p:cNvPr>
          <p:cNvSpPr txBox="1"/>
          <p:nvPr/>
        </p:nvSpPr>
        <p:spPr>
          <a:xfrm>
            <a:off x="470694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15C21-2C06-A501-3ACD-D8B0F2703500}"/>
              </a:ext>
            </a:extLst>
          </p:cNvPr>
          <p:cNvSpPr txBox="1"/>
          <p:nvPr/>
        </p:nvSpPr>
        <p:spPr>
          <a:xfrm>
            <a:off x="5626597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1D2A5C-8A02-EC43-EB48-60DA34F58130}"/>
              </a:ext>
            </a:extLst>
          </p:cNvPr>
          <p:cNvSpPr txBox="1"/>
          <p:nvPr/>
        </p:nvSpPr>
        <p:spPr>
          <a:xfrm>
            <a:off x="6453941" y="146392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1221BE-4DB1-EAD3-B40B-CE781D682866}"/>
              </a:ext>
            </a:extLst>
          </p:cNvPr>
          <p:cNvSpPr txBox="1"/>
          <p:nvPr/>
        </p:nvSpPr>
        <p:spPr>
          <a:xfrm>
            <a:off x="720107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A39B97-3F84-CE9C-6286-4ECBBC301D2E}"/>
              </a:ext>
            </a:extLst>
          </p:cNvPr>
          <p:cNvGrpSpPr/>
          <p:nvPr/>
        </p:nvGrpSpPr>
        <p:grpSpPr>
          <a:xfrm rot="10800000" flipV="1">
            <a:off x="2585758" y="2669381"/>
            <a:ext cx="5367056" cy="343927"/>
            <a:chOff x="1254413" y="1822985"/>
            <a:chExt cx="7187565" cy="46058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E897A1-C292-E5BE-227D-8F38174E20BD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01C9AE-331A-10A5-D63A-3831E1A5C930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44C741-6336-37E9-BE60-B747DB3DCA1D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B0831D7-CC4F-792A-04DB-08AF7C849C9A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440797-2F50-CD68-ABF1-574D54E4EF94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6B1A23E-162C-F2F2-54ED-3ED7A32A9028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F26E83-BEA2-9DC8-5653-82FCC9E12524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CFB1876-4730-36A3-024B-34DDE793848A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3A83451-14D8-1407-70F9-F7E0A606F773}"/>
              </a:ext>
            </a:extLst>
          </p:cNvPr>
          <p:cNvSpPr txBox="1"/>
          <p:nvPr/>
        </p:nvSpPr>
        <p:spPr>
          <a:xfrm>
            <a:off x="3078679" y="240244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2A93AA-1DB5-43F7-26D2-7317AEC94146}"/>
              </a:ext>
            </a:extLst>
          </p:cNvPr>
          <p:cNvSpPr txBox="1"/>
          <p:nvPr/>
        </p:nvSpPr>
        <p:spPr>
          <a:xfrm>
            <a:off x="3937750" y="240293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FD3A4-BF82-ED83-6049-0B16E39B391B}"/>
              </a:ext>
            </a:extLst>
          </p:cNvPr>
          <p:cNvSpPr txBox="1"/>
          <p:nvPr/>
        </p:nvSpPr>
        <p:spPr>
          <a:xfrm>
            <a:off x="470694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A4AD81-2959-B563-C90D-34DD83FB4900}"/>
              </a:ext>
            </a:extLst>
          </p:cNvPr>
          <p:cNvSpPr txBox="1"/>
          <p:nvPr/>
        </p:nvSpPr>
        <p:spPr>
          <a:xfrm>
            <a:off x="5626597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010546-5EE5-7B1F-CE4E-91804ADE903E}"/>
              </a:ext>
            </a:extLst>
          </p:cNvPr>
          <p:cNvSpPr txBox="1"/>
          <p:nvPr/>
        </p:nvSpPr>
        <p:spPr>
          <a:xfrm>
            <a:off x="6453941" y="241025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588FDC-900D-6082-8AD2-FB34E7EC60FB}"/>
              </a:ext>
            </a:extLst>
          </p:cNvPr>
          <p:cNvSpPr txBox="1"/>
          <p:nvPr/>
        </p:nvSpPr>
        <p:spPr>
          <a:xfrm>
            <a:off x="720107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AD9EBB-2A4F-FB84-F82D-D2958F244FDC}"/>
              </a:ext>
            </a:extLst>
          </p:cNvPr>
          <p:cNvSpPr txBox="1"/>
          <p:nvPr/>
        </p:nvSpPr>
        <p:spPr>
          <a:xfrm rot="16200000">
            <a:off x="-570235" y="4119307"/>
            <a:ext cx="17312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Electron density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1ED30A-DF2A-6485-9D58-5E444B11BD2F}"/>
              </a:ext>
            </a:extLst>
          </p:cNvPr>
          <p:cNvSpPr/>
          <p:nvPr/>
        </p:nvSpPr>
        <p:spPr>
          <a:xfrm>
            <a:off x="2811070" y="3551918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E50846-41AB-D0AC-7A79-E71F9C19681C}"/>
              </a:ext>
            </a:extLst>
          </p:cNvPr>
          <p:cNvSpPr/>
          <p:nvPr/>
        </p:nvSpPr>
        <p:spPr>
          <a:xfrm>
            <a:off x="5243072" y="3590299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C55AD5-57D3-2784-E3F6-1935C0707DEE}"/>
              </a:ext>
            </a:extLst>
          </p:cNvPr>
          <p:cNvSpPr/>
          <p:nvPr/>
        </p:nvSpPr>
        <p:spPr>
          <a:xfrm>
            <a:off x="7701917" y="3559192"/>
            <a:ext cx="380958" cy="348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F6080E-3486-DCDC-8987-6682890A0B54}"/>
              </a:ext>
            </a:extLst>
          </p:cNvPr>
          <p:cNvSpPr txBox="1"/>
          <p:nvPr/>
        </p:nvSpPr>
        <p:spPr>
          <a:xfrm>
            <a:off x="8682507" y="3536021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Exact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3C14DD-3F54-07FD-17C8-E348DDDE6FD2}"/>
              </a:ext>
            </a:extLst>
          </p:cNvPr>
          <p:cNvCxnSpPr/>
          <p:nvPr/>
        </p:nvCxnSpPr>
        <p:spPr>
          <a:xfrm>
            <a:off x="8442217" y="3693512"/>
            <a:ext cx="2402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C72553-BD44-266F-A484-36416130E4BA}"/>
              </a:ext>
            </a:extLst>
          </p:cNvPr>
          <p:cNvCxnSpPr/>
          <p:nvPr/>
        </p:nvCxnSpPr>
        <p:spPr>
          <a:xfrm>
            <a:off x="8442217" y="4585044"/>
            <a:ext cx="240289" cy="0"/>
          </a:xfrm>
          <a:prstGeom prst="line">
            <a:avLst/>
          </a:prstGeom>
          <a:ln w="57150">
            <a:solidFill>
              <a:srgbClr val="FF8A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514E9E-7C48-158A-E8FC-4453BCC48CF2}"/>
              </a:ext>
            </a:extLst>
          </p:cNvPr>
          <p:cNvCxnSpPr/>
          <p:nvPr/>
        </p:nvCxnSpPr>
        <p:spPr>
          <a:xfrm>
            <a:off x="8442217" y="4018490"/>
            <a:ext cx="240289" cy="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16173C-E026-C25A-57C1-7C0993A2E5D9}"/>
              </a:ext>
            </a:extLst>
          </p:cNvPr>
          <p:cNvSpPr txBox="1"/>
          <p:nvPr/>
        </p:nvSpPr>
        <p:spPr>
          <a:xfrm>
            <a:off x="8682506" y="4410923"/>
            <a:ext cx="899130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 err="1"/>
              <a:t>Nsub</a:t>
            </a:r>
            <a:r>
              <a:rPr lang="en-US" sz="1418" dirty="0"/>
              <a:t> =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F43630-812C-8867-5D54-D68016E04015}"/>
              </a:ext>
            </a:extLst>
          </p:cNvPr>
          <p:cNvSpPr txBox="1"/>
          <p:nvPr/>
        </p:nvSpPr>
        <p:spPr>
          <a:xfrm>
            <a:off x="8682507" y="3848176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TDHF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9875454-52A9-8F8F-1733-F12F1BC31805}"/>
              </a:ext>
            </a:extLst>
          </p:cNvPr>
          <p:cNvCxnSpPr/>
          <p:nvPr/>
        </p:nvCxnSpPr>
        <p:spPr>
          <a:xfrm>
            <a:off x="8444782" y="4874966"/>
            <a:ext cx="24028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B7E1592-1A22-FC03-EC00-6D45FDE8FDFE}"/>
              </a:ext>
            </a:extLst>
          </p:cNvPr>
          <p:cNvSpPr txBox="1"/>
          <p:nvPr/>
        </p:nvSpPr>
        <p:spPr>
          <a:xfrm>
            <a:off x="8685071" y="4700845"/>
            <a:ext cx="899130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 err="1"/>
              <a:t>Nsub</a:t>
            </a:r>
            <a:r>
              <a:rPr lang="en-US" sz="1418" dirty="0"/>
              <a:t> = 4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4D3F9F2-069C-6239-13C7-694D3F7D4407}"/>
              </a:ext>
            </a:extLst>
          </p:cNvPr>
          <p:cNvCxnSpPr/>
          <p:nvPr/>
        </p:nvCxnSpPr>
        <p:spPr>
          <a:xfrm>
            <a:off x="8452354" y="5179878"/>
            <a:ext cx="240289" cy="0"/>
          </a:xfrm>
          <a:prstGeom prst="line">
            <a:avLst/>
          </a:prstGeom>
          <a:ln w="57150">
            <a:solidFill>
              <a:srgbClr val="B83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88CA6A9-83BE-1415-64FF-E3A2CC2344EA}"/>
              </a:ext>
            </a:extLst>
          </p:cNvPr>
          <p:cNvSpPr txBox="1"/>
          <p:nvPr/>
        </p:nvSpPr>
        <p:spPr>
          <a:xfrm>
            <a:off x="8692643" y="5005757"/>
            <a:ext cx="899130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 err="1"/>
              <a:t>Nsub</a:t>
            </a:r>
            <a:r>
              <a:rPr lang="en-US" sz="1418" dirty="0"/>
              <a:t> = 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1AFD28-B44A-023A-094D-C070C6F52847}"/>
              </a:ext>
            </a:extLst>
          </p:cNvPr>
          <p:cNvSpPr txBox="1"/>
          <p:nvPr/>
        </p:nvSpPr>
        <p:spPr>
          <a:xfrm>
            <a:off x="8373414" y="4160331"/>
            <a:ext cx="987018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rt-</a:t>
            </a:r>
            <a:r>
              <a:rPr lang="en-US" sz="1418" dirty="0" err="1"/>
              <a:t>pDMET</a:t>
            </a:r>
            <a:r>
              <a:rPr lang="en-US" sz="1418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0955EB-BDAC-7D00-DE45-79BA2DCD7B31}"/>
              </a:ext>
            </a:extLst>
          </p:cNvPr>
          <p:cNvSpPr txBox="1"/>
          <p:nvPr/>
        </p:nvSpPr>
        <p:spPr>
          <a:xfrm>
            <a:off x="4924208" y="2154410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6F6E7F-DFF4-0C18-6695-20779F2048B8}"/>
              </a:ext>
            </a:extLst>
          </p:cNvPr>
          <p:cNvSpPr txBox="1"/>
          <p:nvPr/>
        </p:nvSpPr>
        <p:spPr>
          <a:xfrm>
            <a:off x="2513991" y="35026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2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C92BD-0F9D-691C-7BA3-854C95A9887E}"/>
              </a:ext>
            </a:extLst>
          </p:cNvPr>
          <p:cNvSpPr txBox="1"/>
          <p:nvPr/>
        </p:nvSpPr>
        <p:spPr>
          <a:xfrm>
            <a:off x="5000524" y="35026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3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FCC8AC-F70B-7466-55BF-6E9370746DDE}"/>
              </a:ext>
            </a:extLst>
          </p:cNvPr>
          <p:cNvSpPr txBox="1"/>
          <p:nvPr/>
        </p:nvSpPr>
        <p:spPr>
          <a:xfrm>
            <a:off x="7444639" y="3503101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 = 4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CFF3E6A-44C7-6349-8070-796404FCC74C}"/>
              </a:ext>
            </a:extLst>
          </p:cNvPr>
          <p:cNvSpPr txBox="1">
            <a:spLocks/>
          </p:cNvSpPr>
          <p:nvPr/>
        </p:nvSpPr>
        <p:spPr>
          <a:xfrm>
            <a:off x="1581736" y="5997337"/>
            <a:ext cx="6437727" cy="724168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96502" tIns="48250" rIns="96502" bIns="48250" rtlCol="0">
            <a:no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400" dirty="0"/>
              <a:t>Real-time </a:t>
            </a:r>
            <a:r>
              <a:rPr lang="en-US" sz="2400" dirty="0" err="1"/>
              <a:t>pDMET</a:t>
            </a:r>
            <a:r>
              <a:rPr lang="en-US" sz="2400" dirty="0"/>
              <a:t> converges to the exact answer even in the strongly correlated regime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334C75-17DA-CBB3-3700-E1947FAF3780}"/>
              </a:ext>
            </a:extLst>
          </p:cNvPr>
          <p:cNvSpPr txBox="1"/>
          <p:nvPr/>
        </p:nvSpPr>
        <p:spPr>
          <a:xfrm>
            <a:off x="8353740" y="3135108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/>
              <a:t>N = 60</a:t>
            </a:r>
            <a:endParaRPr lang="en-US" sz="2000" b="1" baseline="-2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4A575-E96E-E004-01B2-24B892DF6C59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0507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61EA-97E6-ED0F-351C-75F10EC2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Multi-Impurity Anderson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51270-F2A2-D2F4-16A1-F8EC112AFA6B}"/>
              </a:ext>
            </a:extLst>
          </p:cNvPr>
          <p:cNvSpPr txBox="1"/>
          <p:nvPr/>
        </p:nvSpPr>
        <p:spPr>
          <a:xfrm>
            <a:off x="3078679" y="145610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5E51A8-E341-472A-3F92-DA2A77E19F9E}"/>
              </a:ext>
            </a:extLst>
          </p:cNvPr>
          <p:cNvSpPr txBox="1">
            <a:spLocks/>
          </p:cNvSpPr>
          <p:nvPr/>
        </p:nvSpPr>
        <p:spPr>
          <a:xfrm>
            <a:off x="846036" y="1645160"/>
            <a:ext cx="1395207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= 0</a:t>
            </a:r>
            <a:endParaRPr lang="en-US" sz="2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198546-E59B-6D3A-DB41-85B7EB956C52}"/>
              </a:ext>
            </a:extLst>
          </p:cNvPr>
          <p:cNvGrpSpPr/>
          <p:nvPr/>
        </p:nvGrpSpPr>
        <p:grpSpPr>
          <a:xfrm rot="10800000" flipV="1">
            <a:off x="2585758" y="1727437"/>
            <a:ext cx="5367056" cy="343927"/>
            <a:chOff x="1254413" y="1822985"/>
            <a:chExt cx="7187565" cy="46058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B20A288-049C-6E06-6C9E-E50604BA337B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6486D3-28CA-FC6E-8AEC-24F2A7F62067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B25E11-B120-3C0C-ED9B-C1C3E4C6D844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1B1DE2-0D61-1B72-1799-753D408B4762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52D0E4-871B-B3B9-C760-36B94F3E9242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1FED6E-1F61-EA9B-5447-788F3DC2ED76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428B749-83F8-C917-9A8E-30851829E1DA}"/>
              </a:ext>
            </a:extLst>
          </p:cNvPr>
          <p:cNvSpPr txBox="1">
            <a:spLocks/>
          </p:cNvSpPr>
          <p:nvPr/>
        </p:nvSpPr>
        <p:spPr>
          <a:xfrm>
            <a:off x="846036" y="2538190"/>
            <a:ext cx="1354253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&gt; 0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11B6F-F317-2B2E-BA97-FE8513F87381}"/>
              </a:ext>
            </a:extLst>
          </p:cNvPr>
          <p:cNvSpPr txBox="1"/>
          <p:nvPr/>
        </p:nvSpPr>
        <p:spPr>
          <a:xfrm>
            <a:off x="3937750" y="145660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C8AA7-0FF5-443E-6A13-06250D06D10C}"/>
              </a:ext>
            </a:extLst>
          </p:cNvPr>
          <p:cNvSpPr txBox="1"/>
          <p:nvPr/>
        </p:nvSpPr>
        <p:spPr>
          <a:xfrm>
            <a:off x="470694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A371E-C657-932D-CC58-2083D88502A0}"/>
              </a:ext>
            </a:extLst>
          </p:cNvPr>
          <p:cNvSpPr txBox="1"/>
          <p:nvPr/>
        </p:nvSpPr>
        <p:spPr>
          <a:xfrm>
            <a:off x="5626597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D4FBF-1490-790E-F6DE-07F3788D5943}"/>
              </a:ext>
            </a:extLst>
          </p:cNvPr>
          <p:cNvSpPr txBox="1"/>
          <p:nvPr/>
        </p:nvSpPr>
        <p:spPr>
          <a:xfrm>
            <a:off x="6453941" y="146392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544762-F9C4-511E-5496-06BC9B749737}"/>
              </a:ext>
            </a:extLst>
          </p:cNvPr>
          <p:cNvSpPr txBox="1"/>
          <p:nvPr/>
        </p:nvSpPr>
        <p:spPr>
          <a:xfrm>
            <a:off x="720107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0E2DA7-CDAA-C106-E0C9-D59F4F22F21B}"/>
              </a:ext>
            </a:extLst>
          </p:cNvPr>
          <p:cNvGrpSpPr/>
          <p:nvPr/>
        </p:nvGrpSpPr>
        <p:grpSpPr>
          <a:xfrm rot="10800000" flipV="1">
            <a:off x="2585758" y="2669381"/>
            <a:ext cx="5367056" cy="343927"/>
            <a:chOff x="1254413" y="1822985"/>
            <a:chExt cx="7187565" cy="46058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D7FE719-3D9A-D331-1037-022A90E2E348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60BA65-8FE6-72A0-C8BB-F7D9822F823E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6A7669-0A13-47BE-9807-0125F3FA0790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57813D0-4851-4340-F634-E9F8710E7367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B3016D-CCC6-F368-7A51-637E4DCD7C2F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0FD4EA-60DD-9F96-DB92-3071E385D52A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E5E3EF8-761A-4DC9-7B75-AEFB07F02EC4}"/>
              </a:ext>
            </a:extLst>
          </p:cNvPr>
          <p:cNvSpPr txBox="1"/>
          <p:nvPr/>
        </p:nvSpPr>
        <p:spPr>
          <a:xfrm>
            <a:off x="3078679" y="240244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F64296-7436-8CB6-2DF7-F1819F452542}"/>
              </a:ext>
            </a:extLst>
          </p:cNvPr>
          <p:cNvSpPr txBox="1"/>
          <p:nvPr/>
        </p:nvSpPr>
        <p:spPr>
          <a:xfrm>
            <a:off x="3937750" y="240293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38A74-10C5-1AC4-7434-D6CA97E0F73A}"/>
              </a:ext>
            </a:extLst>
          </p:cNvPr>
          <p:cNvSpPr txBox="1"/>
          <p:nvPr/>
        </p:nvSpPr>
        <p:spPr>
          <a:xfrm>
            <a:off x="470694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D54827-2AFF-8543-3407-DB20A7715515}"/>
              </a:ext>
            </a:extLst>
          </p:cNvPr>
          <p:cNvSpPr txBox="1"/>
          <p:nvPr/>
        </p:nvSpPr>
        <p:spPr>
          <a:xfrm>
            <a:off x="5626597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3A2FC-929D-13F7-B48C-90B07AA42CEF}"/>
              </a:ext>
            </a:extLst>
          </p:cNvPr>
          <p:cNvSpPr txBox="1"/>
          <p:nvPr/>
        </p:nvSpPr>
        <p:spPr>
          <a:xfrm>
            <a:off x="6453941" y="241025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CF868C-33AF-E771-8D85-7B4026AA10C2}"/>
              </a:ext>
            </a:extLst>
          </p:cNvPr>
          <p:cNvSpPr txBox="1"/>
          <p:nvPr/>
        </p:nvSpPr>
        <p:spPr>
          <a:xfrm>
            <a:off x="720107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3517F3-62C8-1CA0-F4EF-173849C669CE}"/>
              </a:ext>
            </a:extLst>
          </p:cNvPr>
          <p:cNvSpPr txBox="1"/>
          <p:nvPr/>
        </p:nvSpPr>
        <p:spPr>
          <a:xfrm>
            <a:off x="4924208" y="2154410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11DA1D-010D-852B-E6A8-456C3359D550}"/>
              </a:ext>
            </a:extLst>
          </p:cNvPr>
          <p:cNvSpPr txBox="1"/>
          <p:nvPr/>
        </p:nvSpPr>
        <p:spPr>
          <a:xfrm>
            <a:off x="4924208" y="1147278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3B6620D-6D3E-2C2E-1C51-76731361ED1C}"/>
              </a:ext>
            </a:extLst>
          </p:cNvPr>
          <p:cNvSpPr/>
          <p:nvPr/>
        </p:nvSpPr>
        <p:spPr>
          <a:xfrm rot="10800000" flipV="1">
            <a:off x="3472218" y="1727437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9344C4-CF19-E22B-6408-87C592552619}"/>
              </a:ext>
            </a:extLst>
          </p:cNvPr>
          <p:cNvSpPr/>
          <p:nvPr/>
        </p:nvSpPr>
        <p:spPr>
          <a:xfrm rot="10800000" flipV="1">
            <a:off x="6806220" y="1727437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AC51A8-9044-8DFF-ADF0-1C378BD1AA1C}"/>
              </a:ext>
            </a:extLst>
          </p:cNvPr>
          <p:cNvSpPr txBox="1"/>
          <p:nvPr/>
        </p:nvSpPr>
        <p:spPr>
          <a:xfrm>
            <a:off x="3274967" y="1149609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BBB811-4E4D-5011-8D83-8DF37FC6F948}"/>
              </a:ext>
            </a:extLst>
          </p:cNvPr>
          <p:cNvSpPr txBox="1"/>
          <p:nvPr/>
        </p:nvSpPr>
        <p:spPr>
          <a:xfrm>
            <a:off x="6601406" y="1154112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6ADDCE-9D6B-E9C2-628D-4576F3B7D8BF}"/>
              </a:ext>
            </a:extLst>
          </p:cNvPr>
          <p:cNvSpPr/>
          <p:nvPr/>
        </p:nvSpPr>
        <p:spPr>
          <a:xfrm rot="10800000" flipV="1">
            <a:off x="3472218" y="2671149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7FCF8F5-04C0-D25D-A040-2F8A31B1B7AA}"/>
              </a:ext>
            </a:extLst>
          </p:cNvPr>
          <p:cNvSpPr/>
          <p:nvPr/>
        </p:nvSpPr>
        <p:spPr>
          <a:xfrm rot="10800000" flipV="1">
            <a:off x="6806220" y="2671149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17A569-33E4-BE0E-9D30-1848AF0F03BC}"/>
              </a:ext>
            </a:extLst>
          </p:cNvPr>
          <p:cNvSpPr txBox="1"/>
          <p:nvPr/>
        </p:nvSpPr>
        <p:spPr>
          <a:xfrm>
            <a:off x="3274967" y="2154410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29EFBA-C55E-0562-F55C-8AA4E03A7399}"/>
              </a:ext>
            </a:extLst>
          </p:cNvPr>
          <p:cNvSpPr txBox="1"/>
          <p:nvPr/>
        </p:nvSpPr>
        <p:spPr>
          <a:xfrm>
            <a:off x="6610150" y="2156073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1C53D4-2311-2D10-6AB7-C2887310B0E7}"/>
              </a:ext>
            </a:extLst>
          </p:cNvPr>
          <p:cNvGrpSpPr/>
          <p:nvPr/>
        </p:nvGrpSpPr>
        <p:grpSpPr>
          <a:xfrm>
            <a:off x="1699793" y="3515693"/>
            <a:ext cx="4754148" cy="3071245"/>
            <a:chOff x="3217420" y="1102820"/>
            <a:chExt cx="4605149" cy="385683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A04E6D4-6EF7-4300-D686-E508C864960A}"/>
                </a:ext>
              </a:extLst>
            </p:cNvPr>
            <p:cNvGrpSpPr/>
            <p:nvPr/>
          </p:nvGrpSpPr>
          <p:grpSpPr>
            <a:xfrm>
              <a:off x="3217420" y="1102820"/>
              <a:ext cx="4605149" cy="3856830"/>
              <a:chOff x="3682552" y="1334292"/>
              <a:chExt cx="3880216" cy="308390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C40AA5B-8F77-FCDD-D04D-56D74B618DD9}"/>
                  </a:ext>
                </a:extLst>
              </p:cNvPr>
              <p:cNvGrpSpPr/>
              <p:nvPr/>
            </p:nvGrpSpPr>
            <p:grpSpPr>
              <a:xfrm>
                <a:off x="3682552" y="1334292"/>
                <a:ext cx="3810181" cy="3083909"/>
                <a:chOff x="136979" y="1496448"/>
                <a:chExt cx="3810181" cy="3083909"/>
              </a:xfrm>
            </p:grpSpPr>
            <p:pic>
              <p:nvPicPr>
                <p:cNvPr id="51" name="Content Placeholder 5">
                  <a:extLst>
                    <a:ext uri="{FF2B5EF4-FFF2-40B4-BE49-F238E27FC236}">
                      <a16:creationId xmlns:a16="http://schemas.microsoft.com/office/drawing/2014/main" id="{E24642B2-8D1E-D085-1CF9-7392C30382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2935"/>
                <a:stretch/>
              </p:blipFill>
              <p:spPr>
                <a:xfrm>
                  <a:off x="136979" y="1496448"/>
                  <a:ext cx="3810181" cy="3083909"/>
                </a:xfrm>
                <a:prstGeom prst="rect">
                  <a:avLst/>
                </a:prstGeom>
              </p:spPr>
            </p:pic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3BDA838-4AF3-855B-9984-5311EF2DE642}"/>
                    </a:ext>
                  </a:extLst>
                </p:cNvPr>
                <p:cNvSpPr/>
                <p:nvPr/>
              </p:nvSpPr>
              <p:spPr>
                <a:xfrm>
                  <a:off x="422917" y="2552699"/>
                  <a:ext cx="165713" cy="338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1761061-33AE-608C-1C49-13B3F4200293}"/>
                  </a:ext>
                </a:extLst>
              </p:cNvPr>
              <p:cNvSpPr/>
              <p:nvPr/>
            </p:nvSpPr>
            <p:spPr>
              <a:xfrm>
                <a:off x="7380245" y="3857615"/>
                <a:ext cx="182523" cy="32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CFCF72-FC0E-CFFA-42A7-DF61F46DA60C}"/>
                </a:ext>
              </a:extLst>
            </p:cNvPr>
            <p:cNvSpPr/>
            <p:nvPr/>
          </p:nvSpPr>
          <p:spPr>
            <a:xfrm>
              <a:off x="7185697" y="1534410"/>
              <a:ext cx="427587" cy="47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BD0F104-A21B-33F1-890A-BD981231045C}"/>
              </a:ext>
            </a:extLst>
          </p:cNvPr>
          <p:cNvSpPr txBox="1"/>
          <p:nvPr/>
        </p:nvSpPr>
        <p:spPr>
          <a:xfrm rot="16200000">
            <a:off x="1018831" y="4719869"/>
            <a:ext cx="17312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Electron density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8EB5C0-C78C-D242-9687-8E07F1F38511}"/>
              </a:ext>
            </a:extLst>
          </p:cNvPr>
          <p:cNvSpPr txBox="1"/>
          <p:nvPr/>
        </p:nvSpPr>
        <p:spPr>
          <a:xfrm>
            <a:off x="7047237" y="4065681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Exact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9B7352-746E-F152-DA5D-B4C053998030}"/>
              </a:ext>
            </a:extLst>
          </p:cNvPr>
          <p:cNvCxnSpPr/>
          <p:nvPr/>
        </p:nvCxnSpPr>
        <p:spPr>
          <a:xfrm>
            <a:off x="6806947" y="4223172"/>
            <a:ext cx="2402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F2F28F-56F6-35B4-A6BB-B20A69B9BE88}"/>
              </a:ext>
            </a:extLst>
          </p:cNvPr>
          <p:cNvCxnSpPr/>
          <p:nvPr/>
        </p:nvCxnSpPr>
        <p:spPr>
          <a:xfrm>
            <a:off x="6806947" y="4548150"/>
            <a:ext cx="240289" cy="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E61D0FA-0D1B-CA71-522C-0E386D2CEFAE}"/>
              </a:ext>
            </a:extLst>
          </p:cNvPr>
          <p:cNvSpPr txBox="1"/>
          <p:nvPr/>
        </p:nvSpPr>
        <p:spPr>
          <a:xfrm>
            <a:off x="7047237" y="4377836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TDHF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4E19B8-FDE0-058A-D6E4-A0317F57D4B5}"/>
              </a:ext>
            </a:extLst>
          </p:cNvPr>
          <p:cNvCxnSpPr/>
          <p:nvPr/>
        </p:nvCxnSpPr>
        <p:spPr>
          <a:xfrm>
            <a:off x="6806947" y="5161219"/>
            <a:ext cx="240289" cy="0"/>
          </a:xfrm>
          <a:prstGeom prst="line">
            <a:avLst/>
          </a:prstGeom>
          <a:ln w="57150">
            <a:solidFill>
              <a:srgbClr val="B83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094E8B6-A8BB-AC59-141F-FD1FF8A907D8}"/>
              </a:ext>
            </a:extLst>
          </p:cNvPr>
          <p:cNvSpPr txBox="1"/>
          <p:nvPr/>
        </p:nvSpPr>
        <p:spPr>
          <a:xfrm>
            <a:off x="7047236" y="4987098"/>
            <a:ext cx="899130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 err="1"/>
              <a:t>Nsub</a:t>
            </a:r>
            <a:r>
              <a:rPr lang="en-US" sz="1418" dirty="0"/>
              <a:t> =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D2FFBD-85EC-09AD-19CC-020107A7A082}"/>
              </a:ext>
            </a:extLst>
          </p:cNvPr>
          <p:cNvSpPr txBox="1"/>
          <p:nvPr/>
        </p:nvSpPr>
        <p:spPr>
          <a:xfrm>
            <a:off x="6738144" y="4689991"/>
            <a:ext cx="987018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rt-</a:t>
            </a:r>
            <a:r>
              <a:rPr lang="en-US" sz="1418" dirty="0" err="1"/>
              <a:t>pDMET</a:t>
            </a:r>
            <a:r>
              <a:rPr lang="en-US" sz="1418" dirty="0"/>
              <a:t>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D154F-4FE9-754B-1844-53F2FB56A1AD}"/>
              </a:ext>
            </a:extLst>
          </p:cNvPr>
          <p:cNvSpPr txBox="1"/>
          <p:nvPr/>
        </p:nvSpPr>
        <p:spPr>
          <a:xfrm>
            <a:off x="6718470" y="3664768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/>
              <a:t>N = 120</a:t>
            </a:r>
            <a:endParaRPr lang="en-US" sz="2000" b="1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9CAFEA-2667-BFC1-6E26-EF82B14BC441}"/>
              </a:ext>
            </a:extLst>
          </p:cNvPr>
          <p:cNvSpPr txBox="1"/>
          <p:nvPr/>
        </p:nvSpPr>
        <p:spPr>
          <a:xfrm>
            <a:off x="5539759" y="3724257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= 3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CC30ED-FC65-F98E-C289-78C1EF5B1FAD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0755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Eye Side Icon Vector Illustration Stock Vector (Royalty Free) 1034920813 |  Shutterstock">
            <a:extLst>
              <a:ext uri="{FF2B5EF4-FFF2-40B4-BE49-F238E27FC236}">
                <a16:creationId xmlns:a16="http://schemas.microsoft.com/office/drawing/2014/main" id="{26C3DEB5-5F29-4BA5-24D9-4AE6B6A68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r="64372" b="31326"/>
          <a:stretch/>
        </p:blipFill>
        <p:spPr bwMode="auto">
          <a:xfrm rot="2994640">
            <a:off x="5235700" y="2892621"/>
            <a:ext cx="667617" cy="6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461EA-97E6-ED0F-351C-75F10EC2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Multi-Impurity Anderson Model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5E51A8-E341-472A-3F92-DA2A77E19F9E}"/>
              </a:ext>
            </a:extLst>
          </p:cNvPr>
          <p:cNvSpPr txBox="1">
            <a:spLocks/>
          </p:cNvSpPr>
          <p:nvPr/>
        </p:nvSpPr>
        <p:spPr>
          <a:xfrm>
            <a:off x="846036" y="1645160"/>
            <a:ext cx="1395207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= 0</a:t>
            </a:r>
            <a:endParaRPr lang="en-US" sz="25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428B749-83F8-C917-9A8E-30851829E1DA}"/>
              </a:ext>
            </a:extLst>
          </p:cNvPr>
          <p:cNvSpPr txBox="1">
            <a:spLocks/>
          </p:cNvSpPr>
          <p:nvPr/>
        </p:nvSpPr>
        <p:spPr>
          <a:xfrm>
            <a:off x="846036" y="2538190"/>
            <a:ext cx="1354253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&gt; 0</a:t>
            </a:r>
            <a:endParaRPr lang="en-US" sz="2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11DA1D-010D-852B-E6A8-456C3359D550}"/>
              </a:ext>
            </a:extLst>
          </p:cNvPr>
          <p:cNvSpPr txBox="1"/>
          <p:nvPr/>
        </p:nvSpPr>
        <p:spPr>
          <a:xfrm>
            <a:off x="4924208" y="1147278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AC51A8-9044-8DFF-ADF0-1C378BD1AA1C}"/>
              </a:ext>
            </a:extLst>
          </p:cNvPr>
          <p:cNvSpPr txBox="1"/>
          <p:nvPr/>
        </p:nvSpPr>
        <p:spPr>
          <a:xfrm>
            <a:off x="2534655" y="1149566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BBB811-4E4D-5011-8D83-8DF37FC6F948}"/>
              </a:ext>
            </a:extLst>
          </p:cNvPr>
          <p:cNvSpPr txBox="1"/>
          <p:nvPr/>
        </p:nvSpPr>
        <p:spPr>
          <a:xfrm>
            <a:off x="5856604" y="1145627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D0F104-A21B-33F1-890A-BD981231045C}"/>
              </a:ext>
            </a:extLst>
          </p:cNvPr>
          <p:cNvSpPr txBox="1"/>
          <p:nvPr/>
        </p:nvSpPr>
        <p:spPr>
          <a:xfrm rot="16200000">
            <a:off x="253206" y="4219678"/>
            <a:ext cx="17312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Electron density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8EB5C0-C78C-D242-9687-8E07F1F38511}"/>
              </a:ext>
            </a:extLst>
          </p:cNvPr>
          <p:cNvSpPr txBox="1"/>
          <p:nvPr/>
        </p:nvSpPr>
        <p:spPr>
          <a:xfrm>
            <a:off x="7762131" y="3936923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Exact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9B7352-746E-F152-DA5D-B4C053998030}"/>
              </a:ext>
            </a:extLst>
          </p:cNvPr>
          <p:cNvCxnSpPr/>
          <p:nvPr/>
        </p:nvCxnSpPr>
        <p:spPr>
          <a:xfrm>
            <a:off x="7521841" y="4094414"/>
            <a:ext cx="2402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F2F28F-56F6-35B4-A6BB-B20A69B9BE88}"/>
              </a:ext>
            </a:extLst>
          </p:cNvPr>
          <p:cNvCxnSpPr/>
          <p:nvPr/>
        </p:nvCxnSpPr>
        <p:spPr>
          <a:xfrm>
            <a:off x="7521841" y="4419392"/>
            <a:ext cx="240289" cy="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E61D0FA-0D1B-CA71-522C-0E386D2CEFAE}"/>
              </a:ext>
            </a:extLst>
          </p:cNvPr>
          <p:cNvSpPr txBox="1"/>
          <p:nvPr/>
        </p:nvSpPr>
        <p:spPr>
          <a:xfrm>
            <a:off x="7762131" y="4249078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TDHF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4E19B8-FDE0-058A-D6E4-A0317F57D4B5}"/>
              </a:ext>
            </a:extLst>
          </p:cNvPr>
          <p:cNvCxnSpPr/>
          <p:nvPr/>
        </p:nvCxnSpPr>
        <p:spPr>
          <a:xfrm>
            <a:off x="7521841" y="5032461"/>
            <a:ext cx="240289" cy="0"/>
          </a:xfrm>
          <a:prstGeom prst="line">
            <a:avLst/>
          </a:prstGeom>
          <a:ln w="57150">
            <a:solidFill>
              <a:srgbClr val="B83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094E8B6-A8BB-AC59-141F-FD1FF8A907D8}"/>
              </a:ext>
            </a:extLst>
          </p:cNvPr>
          <p:cNvSpPr txBox="1"/>
          <p:nvPr/>
        </p:nvSpPr>
        <p:spPr>
          <a:xfrm>
            <a:off x="7762130" y="4858340"/>
            <a:ext cx="899130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 err="1"/>
              <a:t>Nsub</a:t>
            </a:r>
            <a:r>
              <a:rPr lang="en-US" sz="1418" dirty="0"/>
              <a:t> =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D2FFBD-85EC-09AD-19CC-020107A7A082}"/>
              </a:ext>
            </a:extLst>
          </p:cNvPr>
          <p:cNvSpPr txBox="1"/>
          <p:nvPr/>
        </p:nvSpPr>
        <p:spPr>
          <a:xfrm>
            <a:off x="7453038" y="4561233"/>
            <a:ext cx="987018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rt-</a:t>
            </a:r>
            <a:r>
              <a:rPr lang="en-US" sz="1418" dirty="0" err="1"/>
              <a:t>pDMET</a:t>
            </a:r>
            <a:r>
              <a:rPr lang="en-US" sz="1418" dirty="0"/>
              <a:t>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D154F-4FE9-754B-1844-53F2FB56A1AD}"/>
              </a:ext>
            </a:extLst>
          </p:cNvPr>
          <p:cNvSpPr txBox="1"/>
          <p:nvPr/>
        </p:nvSpPr>
        <p:spPr>
          <a:xfrm>
            <a:off x="7433364" y="3536010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/>
              <a:t>N = 120</a:t>
            </a:r>
            <a:endParaRPr lang="en-US" sz="2000" b="1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9CAFEA-2667-BFC1-6E26-EF82B14BC441}"/>
              </a:ext>
            </a:extLst>
          </p:cNvPr>
          <p:cNvSpPr txBox="1"/>
          <p:nvPr/>
        </p:nvSpPr>
        <p:spPr>
          <a:xfrm>
            <a:off x="5718872" y="3724257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= 3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9C7517-66C3-BB4F-BD53-5CDAFC71464A}"/>
              </a:ext>
            </a:extLst>
          </p:cNvPr>
          <p:cNvSpPr txBox="1"/>
          <p:nvPr/>
        </p:nvSpPr>
        <p:spPr>
          <a:xfrm>
            <a:off x="3078679" y="145610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0A3983-A5C3-2CC9-88D7-639E4C47CA5E}"/>
              </a:ext>
            </a:extLst>
          </p:cNvPr>
          <p:cNvGrpSpPr/>
          <p:nvPr/>
        </p:nvGrpSpPr>
        <p:grpSpPr>
          <a:xfrm rot="10800000" flipV="1">
            <a:off x="2585758" y="1727437"/>
            <a:ext cx="5367056" cy="343927"/>
            <a:chOff x="1254413" y="1822985"/>
            <a:chExt cx="7187565" cy="4605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0770226-81D9-8834-CE97-E6DEBE173F68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5BC7A64-7F2C-FD26-EB5C-891559C5D674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3DF26FC-2C11-C4FF-E1CD-9A8E1782E260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EE336C2-D7F2-1B7C-0402-1C7D4990FDB9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699FFE0-9B54-8C01-4490-154684A25A90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DE058E-8191-9C9A-16BF-785C91710F7B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81697C0-F204-CFF3-ED09-31376FFF5234}"/>
              </a:ext>
            </a:extLst>
          </p:cNvPr>
          <p:cNvSpPr txBox="1"/>
          <p:nvPr/>
        </p:nvSpPr>
        <p:spPr>
          <a:xfrm>
            <a:off x="3937750" y="145660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B37443-9A3B-ECB6-7543-9E0009ACA7A4}"/>
              </a:ext>
            </a:extLst>
          </p:cNvPr>
          <p:cNvSpPr txBox="1"/>
          <p:nvPr/>
        </p:nvSpPr>
        <p:spPr>
          <a:xfrm>
            <a:off x="470694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C5C9E6-AA39-BDAA-3C17-891A57A98D34}"/>
              </a:ext>
            </a:extLst>
          </p:cNvPr>
          <p:cNvSpPr txBox="1"/>
          <p:nvPr/>
        </p:nvSpPr>
        <p:spPr>
          <a:xfrm>
            <a:off x="5626597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EDC0ACB-C996-3D85-7913-EEFD13E47C54}"/>
              </a:ext>
            </a:extLst>
          </p:cNvPr>
          <p:cNvSpPr txBox="1"/>
          <p:nvPr/>
        </p:nvSpPr>
        <p:spPr>
          <a:xfrm>
            <a:off x="6453941" y="146392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A04F71A-82C9-B855-8298-849CD52DFA3B}"/>
              </a:ext>
            </a:extLst>
          </p:cNvPr>
          <p:cNvSpPr txBox="1"/>
          <p:nvPr/>
        </p:nvSpPr>
        <p:spPr>
          <a:xfrm>
            <a:off x="720107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F4D7664-8611-C7EE-A22A-57325DD5FF11}"/>
              </a:ext>
            </a:extLst>
          </p:cNvPr>
          <p:cNvGrpSpPr/>
          <p:nvPr/>
        </p:nvGrpSpPr>
        <p:grpSpPr>
          <a:xfrm rot="10800000" flipV="1">
            <a:off x="2585758" y="2669381"/>
            <a:ext cx="5367056" cy="343927"/>
            <a:chOff x="1254413" y="1822985"/>
            <a:chExt cx="7187565" cy="460587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8C8A4E8-6F4D-F870-C793-E94A1C8A7F5F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89BBC9C-2CC7-CDAD-BAEC-60647D28A0EE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0BD7313-FA33-D4D9-8D16-5597DC6DE609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FC9F3FD-BD8D-E6C7-1518-C81A365E52DA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2D65944-163C-886C-B90C-F34B9CA4C16A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00C6F0F-3220-2FD9-5612-4914A7D6640F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B0F4AAC7-C561-AC3A-D648-4106852FD490}"/>
              </a:ext>
            </a:extLst>
          </p:cNvPr>
          <p:cNvSpPr txBox="1"/>
          <p:nvPr/>
        </p:nvSpPr>
        <p:spPr>
          <a:xfrm>
            <a:off x="3078679" y="240244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E98961-86A8-999E-4BBB-1234AD80E812}"/>
              </a:ext>
            </a:extLst>
          </p:cNvPr>
          <p:cNvSpPr txBox="1"/>
          <p:nvPr/>
        </p:nvSpPr>
        <p:spPr>
          <a:xfrm>
            <a:off x="3937750" y="240293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00FA7C2-997C-59E9-D6BB-50D37FEEB638}"/>
              </a:ext>
            </a:extLst>
          </p:cNvPr>
          <p:cNvSpPr txBox="1"/>
          <p:nvPr/>
        </p:nvSpPr>
        <p:spPr>
          <a:xfrm>
            <a:off x="470694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DD6942-25DB-5DF3-9EFC-3E7DE84B412B}"/>
              </a:ext>
            </a:extLst>
          </p:cNvPr>
          <p:cNvSpPr txBox="1"/>
          <p:nvPr/>
        </p:nvSpPr>
        <p:spPr>
          <a:xfrm>
            <a:off x="5626597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69C78EA-5001-4FC8-7F14-14FF2DB72125}"/>
              </a:ext>
            </a:extLst>
          </p:cNvPr>
          <p:cNvSpPr txBox="1"/>
          <p:nvPr/>
        </p:nvSpPr>
        <p:spPr>
          <a:xfrm>
            <a:off x="6453941" y="241025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1EC9598-D288-452E-6AB7-1797F6A3B2DD}"/>
              </a:ext>
            </a:extLst>
          </p:cNvPr>
          <p:cNvSpPr txBox="1"/>
          <p:nvPr/>
        </p:nvSpPr>
        <p:spPr>
          <a:xfrm>
            <a:off x="720107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E5FFCB3-F9D7-217D-9A32-1D774DAF5304}"/>
              </a:ext>
            </a:extLst>
          </p:cNvPr>
          <p:cNvSpPr txBox="1"/>
          <p:nvPr/>
        </p:nvSpPr>
        <p:spPr>
          <a:xfrm>
            <a:off x="4924208" y="2154410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0EB3239-681B-E48C-3AC5-04296E743B73}"/>
              </a:ext>
            </a:extLst>
          </p:cNvPr>
          <p:cNvSpPr/>
          <p:nvPr/>
        </p:nvSpPr>
        <p:spPr>
          <a:xfrm rot="10800000" flipV="1">
            <a:off x="2689309" y="1708281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264D21C-CA8D-4861-BC7D-04235D9B82DB}"/>
              </a:ext>
            </a:extLst>
          </p:cNvPr>
          <p:cNvSpPr/>
          <p:nvPr/>
        </p:nvSpPr>
        <p:spPr>
          <a:xfrm rot="10800000" flipV="1">
            <a:off x="2689309" y="2663288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3BFC434-F23B-F8C3-FB43-E4EC072A6B4E}"/>
              </a:ext>
            </a:extLst>
          </p:cNvPr>
          <p:cNvSpPr/>
          <p:nvPr/>
        </p:nvSpPr>
        <p:spPr>
          <a:xfrm rot="10800000" flipV="1">
            <a:off x="6072060" y="1727437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EF65188-52F0-2CAB-B7C7-629198D3CB0A}"/>
              </a:ext>
            </a:extLst>
          </p:cNvPr>
          <p:cNvSpPr/>
          <p:nvPr/>
        </p:nvSpPr>
        <p:spPr>
          <a:xfrm rot="10800000" flipV="1">
            <a:off x="6072060" y="2663288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446AA64-1E42-CC91-425A-94874AF35CCA}"/>
              </a:ext>
            </a:extLst>
          </p:cNvPr>
          <p:cNvSpPr txBox="1"/>
          <p:nvPr/>
        </p:nvSpPr>
        <p:spPr>
          <a:xfrm>
            <a:off x="2533929" y="2156941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BE74B2-42CE-780E-0E55-8539784127A2}"/>
              </a:ext>
            </a:extLst>
          </p:cNvPr>
          <p:cNvSpPr txBox="1"/>
          <p:nvPr/>
        </p:nvSpPr>
        <p:spPr>
          <a:xfrm>
            <a:off x="5853083" y="2148202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08EF5F8-FA4F-3E08-A6F5-6DE86D5C6427}"/>
              </a:ext>
            </a:extLst>
          </p:cNvPr>
          <p:cNvGrpSpPr/>
          <p:nvPr/>
        </p:nvGrpSpPr>
        <p:grpSpPr>
          <a:xfrm>
            <a:off x="1312426" y="3325362"/>
            <a:ext cx="5869012" cy="2468880"/>
            <a:chOff x="948235" y="979118"/>
            <a:chExt cx="9238260" cy="38862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8EA32F4-3639-EF6E-D0AF-9DD91E7DB25C}"/>
                </a:ext>
              </a:extLst>
            </p:cNvPr>
            <p:cNvGrpSpPr/>
            <p:nvPr/>
          </p:nvGrpSpPr>
          <p:grpSpPr>
            <a:xfrm>
              <a:off x="1522300" y="979118"/>
              <a:ext cx="8664195" cy="3886200"/>
              <a:chOff x="2385639" y="1051168"/>
              <a:chExt cx="7413591" cy="3859956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03B099E6-0CBE-0CE0-553C-FF18E35E5012}"/>
                  </a:ext>
                </a:extLst>
              </p:cNvPr>
              <p:cNvGrpSpPr/>
              <p:nvPr/>
            </p:nvGrpSpPr>
            <p:grpSpPr>
              <a:xfrm>
                <a:off x="2385639" y="1051168"/>
                <a:ext cx="7413591" cy="3859956"/>
                <a:chOff x="2981705" y="1292991"/>
                <a:chExt cx="6246561" cy="3086409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D1674A5B-9A58-9CD7-C7C2-E6EAF27112F6}"/>
                    </a:ext>
                  </a:extLst>
                </p:cNvPr>
                <p:cNvGrpSpPr/>
                <p:nvPr/>
              </p:nvGrpSpPr>
              <p:grpSpPr>
                <a:xfrm>
                  <a:off x="2981705" y="1292991"/>
                  <a:ext cx="6246561" cy="3086409"/>
                  <a:chOff x="-563868" y="1455147"/>
                  <a:chExt cx="6246561" cy="3086409"/>
                </a:xfrm>
              </p:grpSpPr>
              <p:pic>
                <p:nvPicPr>
                  <p:cNvPr id="135" name="Content Placeholder 5">
                    <a:extLst>
                      <a:ext uri="{FF2B5EF4-FFF2-40B4-BE49-F238E27FC236}">
                        <a16:creationId xmlns:a16="http://schemas.microsoft.com/office/drawing/2014/main" id="{92664AAE-C085-75C2-91DF-F8F4F17F0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6760" t="-2089" r="2523" b="2089"/>
                  <a:stretch/>
                </p:blipFill>
                <p:spPr>
                  <a:xfrm>
                    <a:off x="-563868" y="1455147"/>
                    <a:ext cx="6246561" cy="3086409"/>
                  </a:xfrm>
                  <a:prstGeom prst="rect">
                    <a:avLst/>
                  </a:prstGeom>
                </p:spPr>
              </p:pic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D94B02A8-2F04-A522-80A6-5961EA7D8031}"/>
                      </a:ext>
                    </a:extLst>
                  </p:cNvPr>
                  <p:cNvSpPr/>
                  <p:nvPr/>
                </p:nvSpPr>
                <p:spPr>
                  <a:xfrm>
                    <a:off x="2103007" y="1955853"/>
                    <a:ext cx="360277" cy="3383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F93816F-A4E5-4E5A-CED9-0916ACE3BD8F}"/>
                    </a:ext>
                  </a:extLst>
                </p:cNvPr>
                <p:cNvSpPr/>
                <p:nvPr/>
              </p:nvSpPr>
              <p:spPr>
                <a:xfrm>
                  <a:off x="7380245" y="3857615"/>
                  <a:ext cx="182523" cy="320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38D2992-D7EE-AAC9-B8F1-EB55950396FA}"/>
                  </a:ext>
                </a:extLst>
              </p:cNvPr>
              <p:cNvSpPr/>
              <p:nvPr/>
            </p:nvSpPr>
            <p:spPr>
              <a:xfrm>
                <a:off x="7185697" y="1534410"/>
                <a:ext cx="427587" cy="472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0" name="Content Placeholder 5">
              <a:extLst>
                <a:ext uri="{FF2B5EF4-FFF2-40B4-BE49-F238E27FC236}">
                  <a16:creationId xmlns:a16="http://schemas.microsoft.com/office/drawing/2014/main" id="{0C2718F5-383F-31BF-2E88-612B6CD0F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7" t="-116" r="93841" b="116"/>
            <a:stretch/>
          </p:blipFill>
          <p:spPr>
            <a:xfrm>
              <a:off x="948235" y="979118"/>
              <a:ext cx="499717" cy="3886200"/>
            </a:xfrm>
            <a:prstGeom prst="rect">
              <a:avLst/>
            </a:prstGeom>
          </p:spPr>
        </p:pic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230D989-9AFF-5BB0-3B47-BC75F0141AE7}"/>
              </a:ext>
            </a:extLst>
          </p:cNvPr>
          <p:cNvSpPr/>
          <p:nvPr/>
        </p:nvSpPr>
        <p:spPr>
          <a:xfrm>
            <a:off x="6714098" y="3714112"/>
            <a:ext cx="317467" cy="270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807D47-D47D-501A-C1BA-FE12AA32734E}"/>
              </a:ext>
            </a:extLst>
          </p:cNvPr>
          <p:cNvSpPr/>
          <p:nvPr/>
        </p:nvSpPr>
        <p:spPr>
          <a:xfrm>
            <a:off x="4440025" y="3421931"/>
            <a:ext cx="2761045" cy="2372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CB77B6-5F0F-B752-1111-5AA687706AFA}"/>
              </a:ext>
            </a:extLst>
          </p:cNvPr>
          <p:cNvSpPr/>
          <p:nvPr/>
        </p:nvSpPr>
        <p:spPr>
          <a:xfrm>
            <a:off x="4354473" y="5394929"/>
            <a:ext cx="317467" cy="27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09227-47B1-562F-8C27-F277FE1FF41D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38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ye Side Icon Vector Illustration Stock Vector (Royalty Free) 1034920813 |  Shutterstock">
            <a:extLst>
              <a:ext uri="{FF2B5EF4-FFF2-40B4-BE49-F238E27FC236}">
                <a16:creationId xmlns:a16="http://schemas.microsoft.com/office/drawing/2014/main" id="{D635DD22-04CB-590E-7906-6DD4B9A78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3" r="64372" b="31326"/>
          <a:stretch/>
        </p:blipFill>
        <p:spPr bwMode="auto">
          <a:xfrm rot="2994640">
            <a:off x="2765392" y="2874436"/>
            <a:ext cx="667617" cy="6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461EA-97E6-ED0F-351C-75F10EC2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Multi-Impurity Anderson Model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5E51A8-E341-472A-3F92-DA2A77E19F9E}"/>
              </a:ext>
            </a:extLst>
          </p:cNvPr>
          <p:cNvSpPr txBox="1">
            <a:spLocks/>
          </p:cNvSpPr>
          <p:nvPr/>
        </p:nvSpPr>
        <p:spPr>
          <a:xfrm>
            <a:off x="846036" y="1645160"/>
            <a:ext cx="1395207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= 0</a:t>
            </a:r>
            <a:endParaRPr lang="en-US" sz="25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428B749-83F8-C917-9A8E-30851829E1DA}"/>
              </a:ext>
            </a:extLst>
          </p:cNvPr>
          <p:cNvSpPr txBox="1">
            <a:spLocks/>
          </p:cNvSpPr>
          <p:nvPr/>
        </p:nvSpPr>
        <p:spPr>
          <a:xfrm>
            <a:off x="846036" y="2538190"/>
            <a:ext cx="1354253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&gt; 0</a:t>
            </a:r>
            <a:endParaRPr lang="en-US" sz="2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11DA1D-010D-852B-E6A8-456C3359D550}"/>
              </a:ext>
            </a:extLst>
          </p:cNvPr>
          <p:cNvSpPr txBox="1"/>
          <p:nvPr/>
        </p:nvSpPr>
        <p:spPr>
          <a:xfrm>
            <a:off x="4924208" y="1147278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AC51A8-9044-8DFF-ADF0-1C378BD1AA1C}"/>
              </a:ext>
            </a:extLst>
          </p:cNvPr>
          <p:cNvSpPr txBox="1"/>
          <p:nvPr/>
        </p:nvSpPr>
        <p:spPr>
          <a:xfrm>
            <a:off x="2534655" y="1149566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BBB811-4E4D-5011-8D83-8DF37FC6F948}"/>
              </a:ext>
            </a:extLst>
          </p:cNvPr>
          <p:cNvSpPr txBox="1"/>
          <p:nvPr/>
        </p:nvSpPr>
        <p:spPr>
          <a:xfrm>
            <a:off x="5856604" y="1145627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D0F104-A21B-33F1-890A-BD981231045C}"/>
              </a:ext>
            </a:extLst>
          </p:cNvPr>
          <p:cNvSpPr txBox="1"/>
          <p:nvPr/>
        </p:nvSpPr>
        <p:spPr>
          <a:xfrm rot="16200000">
            <a:off x="253206" y="4219678"/>
            <a:ext cx="17312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Electron density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8EB5C0-C78C-D242-9687-8E07F1F38511}"/>
              </a:ext>
            </a:extLst>
          </p:cNvPr>
          <p:cNvSpPr txBox="1"/>
          <p:nvPr/>
        </p:nvSpPr>
        <p:spPr>
          <a:xfrm>
            <a:off x="7762131" y="3936923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Exact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79B7352-746E-F152-DA5D-B4C053998030}"/>
              </a:ext>
            </a:extLst>
          </p:cNvPr>
          <p:cNvCxnSpPr/>
          <p:nvPr/>
        </p:nvCxnSpPr>
        <p:spPr>
          <a:xfrm>
            <a:off x="7521841" y="4094414"/>
            <a:ext cx="2402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F2F28F-56F6-35B4-A6BB-B20A69B9BE88}"/>
              </a:ext>
            </a:extLst>
          </p:cNvPr>
          <p:cNvCxnSpPr/>
          <p:nvPr/>
        </p:nvCxnSpPr>
        <p:spPr>
          <a:xfrm>
            <a:off x="7521841" y="4419392"/>
            <a:ext cx="240289" cy="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E61D0FA-0D1B-CA71-522C-0E386D2CEFAE}"/>
              </a:ext>
            </a:extLst>
          </p:cNvPr>
          <p:cNvSpPr txBox="1"/>
          <p:nvPr/>
        </p:nvSpPr>
        <p:spPr>
          <a:xfrm>
            <a:off x="7762131" y="4249078"/>
            <a:ext cx="701874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TDHF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4E19B8-FDE0-058A-D6E4-A0317F57D4B5}"/>
              </a:ext>
            </a:extLst>
          </p:cNvPr>
          <p:cNvCxnSpPr/>
          <p:nvPr/>
        </p:nvCxnSpPr>
        <p:spPr>
          <a:xfrm>
            <a:off x="7521841" y="5032461"/>
            <a:ext cx="240289" cy="0"/>
          </a:xfrm>
          <a:prstGeom prst="line">
            <a:avLst/>
          </a:prstGeom>
          <a:ln w="57150">
            <a:solidFill>
              <a:srgbClr val="B83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094E8B6-A8BB-AC59-141F-FD1FF8A907D8}"/>
              </a:ext>
            </a:extLst>
          </p:cNvPr>
          <p:cNvSpPr txBox="1"/>
          <p:nvPr/>
        </p:nvSpPr>
        <p:spPr>
          <a:xfrm>
            <a:off x="7762130" y="4858340"/>
            <a:ext cx="899130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 err="1"/>
              <a:t>Nsub</a:t>
            </a:r>
            <a:r>
              <a:rPr lang="en-US" sz="1418" dirty="0"/>
              <a:t> =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D2FFBD-85EC-09AD-19CC-020107A7A082}"/>
              </a:ext>
            </a:extLst>
          </p:cNvPr>
          <p:cNvSpPr txBox="1"/>
          <p:nvPr/>
        </p:nvSpPr>
        <p:spPr>
          <a:xfrm>
            <a:off x="7453038" y="4561233"/>
            <a:ext cx="987018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rt-</a:t>
            </a:r>
            <a:r>
              <a:rPr lang="en-US" sz="1418" dirty="0" err="1"/>
              <a:t>pDMET</a:t>
            </a:r>
            <a:r>
              <a:rPr lang="en-US" sz="1418" dirty="0"/>
              <a:t>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D154F-4FE9-754B-1844-53F2FB56A1AD}"/>
              </a:ext>
            </a:extLst>
          </p:cNvPr>
          <p:cNvSpPr txBox="1"/>
          <p:nvPr/>
        </p:nvSpPr>
        <p:spPr>
          <a:xfrm>
            <a:off x="7433364" y="3536010"/>
            <a:ext cx="1136732" cy="40538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000" b="1" dirty="0"/>
              <a:t>N = 120</a:t>
            </a:r>
            <a:endParaRPr lang="en-US" sz="2000" b="1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9CAFEA-2667-BFC1-6E26-EF82B14BC441}"/>
              </a:ext>
            </a:extLst>
          </p:cNvPr>
          <p:cNvSpPr txBox="1"/>
          <p:nvPr/>
        </p:nvSpPr>
        <p:spPr>
          <a:xfrm>
            <a:off x="5718872" y="3724257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= 3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9C7517-66C3-BB4F-BD53-5CDAFC71464A}"/>
              </a:ext>
            </a:extLst>
          </p:cNvPr>
          <p:cNvSpPr txBox="1"/>
          <p:nvPr/>
        </p:nvSpPr>
        <p:spPr>
          <a:xfrm>
            <a:off x="3078679" y="145610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0A3983-A5C3-2CC9-88D7-639E4C47CA5E}"/>
              </a:ext>
            </a:extLst>
          </p:cNvPr>
          <p:cNvGrpSpPr/>
          <p:nvPr/>
        </p:nvGrpSpPr>
        <p:grpSpPr>
          <a:xfrm rot="10800000" flipV="1">
            <a:off x="2585758" y="1727437"/>
            <a:ext cx="5367056" cy="343927"/>
            <a:chOff x="1254413" y="1822985"/>
            <a:chExt cx="7187565" cy="4605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0770226-81D9-8834-CE97-E6DEBE173F68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5BC7A64-7F2C-FD26-EB5C-891559C5D674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3DF26FC-2C11-C4FF-E1CD-9A8E1782E260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EE336C2-D7F2-1B7C-0402-1C7D4990FDB9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699FFE0-9B54-8C01-4490-154684A25A90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DE058E-8191-9C9A-16BF-785C91710F7B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81697C0-F204-CFF3-ED09-31376FFF5234}"/>
              </a:ext>
            </a:extLst>
          </p:cNvPr>
          <p:cNvSpPr txBox="1"/>
          <p:nvPr/>
        </p:nvSpPr>
        <p:spPr>
          <a:xfrm>
            <a:off x="3937750" y="145660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B37443-9A3B-ECB6-7543-9E0009ACA7A4}"/>
              </a:ext>
            </a:extLst>
          </p:cNvPr>
          <p:cNvSpPr txBox="1"/>
          <p:nvPr/>
        </p:nvSpPr>
        <p:spPr>
          <a:xfrm>
            <a:off x="470694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C5C9E6-AA39-BDAA-3C17-891A57A98D34}"/>
              </a:ext>
            </a:extLst>
          </p:cNvPr>
          <p:cNvSpPr txBox="1"/>
          <p:nvPr/>
        </p:nvSpPr>
        <p:spPr>
          <a:xfrm>
            <a:off x="5626597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EDC0ACB-C996-3D85-7913-EEFD13E47C54}"/>
              </a:ext>
            </a:extLst>
          </p:cNvPr>
          <p:cNvSpPr txBox="1"/>
          <p:nvPr/>
        </p:nvSpPr>
        <p:spPr>
          <a:xfrm>
            <a:off x="6453941" y="146392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A04F71A-82C9-B855-8298-849CD52DFA3B}"/>
              </a:ext>
            </a:extLst>
          </p:cNvPr>
          <p:cNvSpPr txBox="1"/>
          <p:nvPr/>
        </p:nvSpPr>
        <p:spPr>
          <a:xfrm>
            <a:off x="7201070" y="146392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F4D7664-8611-C7EE-A22A-57325DD5FF11}"/>
              </a:ext>
            </a:extLst>
          </p:cNvPr>
          <p:cNvGrpSpPr/>
          <p:nvPr/>
        </p:nvGrpSpPr>
        <p:grpSpPr>
          <a:xfrm rot="10800000" flipV="1">
            <a:off x="2585758" y="2669381"/>
            <a:ext cx="5367056" cy="343927"/>
            <a:chOff x="1254413" y="1822985"/>
            <a:chExt cx="7187565" cy="460587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8C8A4E8-6F4D-F870-C793-E94A1C8A7F5F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89BBC9C-2CC7-CDAD-BAEC-60647D28A0EE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0BD7313-FA33-D4D9-8D16-5597DC6DE609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FC9F3FD-BD8D-E6C7-1518-C81A365E52DA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2D65944-163C-886C-B90C-F34B9CA4C16A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00C6F0F-3220-2FD9-5612-4914A7D6640F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B0F4AAC7-C561-AC3A-D648-4106852FD490}"/>
              </a:ext>
            </a:extLst>
          </p:cNvPr>
          <p:cNvSpPr txBox="1"/>
          <p:nvPr/>
        </p:nvSpPr>
        <p:spPr>
          <a:xfrm>
            <a:off x="3078679" y="240244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E98961-86A8-999E-4BBB-1234AD80E812}"/>
              </a:ext>
            </a:extLst>
          </p:cNvPr>
          <p:cNvSpPr txBox="1"/>
          <p:nvPr/>
        </p:nvSpPr>
        <p:spPr>
          <a:xfrm>
            <a:off x="3937750" y="240293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00FA7C2-997C-59E9-D6BB-50D37FEEB638}"/>
              </a:ext>
            </a:extLst>
          </p:cNvPr>
          <p:cNvSpPr txBox="1"/>
          <p:nvPr/>
        </p:nvSpPr>
        <p:spPr>
          <a:xfrm>
            <a:off x="470694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DD6942-25DB-5DF3-9EFC-3E7DE84B412B}"/>
              </a:ext>
            </a:extLst>
          </p:cNvPr>
          <p:cNvSpPr txBox="1"/>
          <p:nvPr/>
        </p:nvSpPr>
        <p:spPr>
          <a:xfrm>
            <a:off x="5626597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69C78EA-5001-4FC8-7F14-14FF2DB72125}"/>
              </a:ext>
            </a:extLst>
          </p:cNvPr>
          <p:cNvSpPr txBox="1"/>
          <p:nvPr/>
        </p:nvSpPr>
        <p:spPr>
          <a:xfrm>
            <a:off x="6453941" y="241025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1EC9598-D288-452E-6AB7-1797F6A3B2DD}"/>
              </a:ext>
            </a:extLst>
          </p:cNvPr>
          <p:cNvSpPr txBox="1"/>
          <p:nvPr/>
        </p:nvSpPr>
        <p:spPr>
          <a:xfrm>
            <a:off x="7201070" y="241025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E5FFCB3-F9D7-217D-9A32-1D774DAF5304}"/>
              </a:ext>
            </a:extLst>
          </p:cNvPr>
          <p:cNvSpPr txBox="1"/>
          <p:nvPr/>
        </p:nvSpPr>
        <p:spPr>
          <a:xfrm>
            <a:off x="4924208" y="2154410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0EB3239-681B-E48C-3AC5-04296E743B73}"/>
              </a:ext>
            </a:extLst>
          </p:cNvPr>
          <p:cNvSpPr/>
          <p:nvPr/>
        </p:nvSpPr>
        <p:spPr>
          <a:xfrm rot="10800000" flipV="1">
            <a:off x="2689309" y="1708281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264D21C-CA8D-4861-BC7D-04235D9B82DB}"/>
              </a:ext>
            </a:extLst>
          </p:cNvPr>
          <p:cNvSpPr/>
          <p:nvPr/>
        </p:nvSpPr>
        <p:spPr>
          <a:xfrm rot="10800000" flipV="1">
            <a:off x="2689309" y="2663288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3BFC434-F23B-F8C3-FB43-E4EC072A6B4E}"/>
              </a:ext>
            </a:extLst>
          </p:cNvPr>
          <p:cNvSpPr/>
          <p:nvPr/>
        </p:nvSpPr>
        <p:spPr>
          <a:xfrm rot="10800000" flipV="1">
            <a:off x="6072060" y="1727437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EF65188-52F0-2CAB-B7C7-629198D3CB0A}"/>
              </a:ext>
            </a:extLst>
          </p:cNvPr>
          <p:cNvSpPr/>
          <p:nvPr/>
        </p:nvSpPr>
        <p:spPr>
          <a:xfrm rot="10800000" flipV="1">
            <a:off x="6072060" y="2663288"/>
            <a:ext cx="338553" cy="34392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446AA64-1E42-CC91-425A-94874AF35CCA}"/>
              </a:ext>
            </a:extLst>
          </p:cNvPr>
          <p:cNvSpPr txBox="1"/>
          <p:nvPr/>
        </p:nvSpPr>
        <p:spPr>
          <a:xfrm>
            <a:off x="2533929" y="2156941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BE74B2-42CE-780E-0E55-8539784127A2}"/>
              </a:ext>
            </a:extLst>
          </p:cNvPr>
          <p:cNvSpPr txBox="1"/>
          <p:nvPr/>
        </p:nvSpPr>
        <p:spPr>
          <a:xfrm>
            <a:off x="5853083" y="2148202"/>
            <a:ext cx="97737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50F3265-A8FD-2E62-D4FF-00D2C40CA7FA}"/>
              </a:ext>
            </a:extLst>
          </p:cNvPr>
          <p:cNvGrpSpPr>
            <a:grpSpLocks noChangeAspect="1"/>
          </p:cNvGrpSpPr>
          <p:nvPr/>
        </p:nvGrpSpPr>
        <p:grpSpPr>
          <a:xfrm>
            <a:off x="1312426" y="3325362"/>
            <a:ext cx="5869011" cy="2468880"/>
            <a:chOff x="948235" y="979118"/>
            <a:chExt cx="9238258" cy="3886200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08EF5F8-FA4F-3E08-A6F5-6DE86D5C6427}"/>
                </a:ext>
              </a:extLst>
            </p:cNvPr>
            <p:cNvGrpSpPr/>
            <p:nvPr/>
          </p:nvGrpSpPr>
          <p:grpSpPr>
            <a:xfrm>
              <a:off x="948235" y="979118"/>
              <a:ext cx="9238258" cy="3886200"/>
              <a:chOff x="948235" y="979118"/>
              <a:chExt cx="9238258" cy="3886200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8EA32F4-3639-EF6E-D0AF-9DD91E7DB25C}"/>
                  </a:ext>
                </a:extLst>
              </p:cNvPr>
              <p:cNvGrpSpPr/>
              <p:nvPr/>
            </p:nvGrpSpPr>
            <p:grpSpPr>
              <a:xfrm>
                <a:off x="1522300" y="979118"/>
                <a:ext cx="8664193" cy="3886200"/>
                <a:chOff x="2385639" y="1051168"/>
                <a:chExt cx="7413589" cy="3859956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03B099E6-0CBE-0CE0-553C-FF18E35E5012}"/>
                    </a:ext>
                  </a:extLst>
                </p:cNvPr>
                <p:cNvGrpSpPr/>
                <p:nvPr/>
              </p:nvGrpSpPr>
              <p:grpSpPr>
                <a:xfrm>
                  <a:off x="2385639" y="1051168"/>
                  <a:ext cx="7413589" cy="3859956"/>
                  <a:chOff x="2981705" y="1292991"/>
                  <a:chExt cx="6246559" cy="3086409"/>
                </a:xfrm>
              </p:grpSpPr>
              <p:grpSp>
                <p:nvGrpSpPr>
                  <p:cNvPr id="133" name="Group 132">
                    <a:extLst>
                      <a:ext uri="{FF2B5EF4-FFF2-40B4-BE49-F238E27FC236}">
                        <a16:creationId xmlns:a16="http://schemas.microsoft.com/office/drawing/2014/main" id="{D1674A5B-9A58-9CD7-C7C2-E6EAF27112F6}"/>
                      </a:ext>
                    </a:extLst>
                  </p:cNvPr>
                  <p:cNvGrpSpPr/>
                  <p:nvPr/>
                </p:nvGrpSpPr>
                <p:grpSpPr>
                  <a:xfrm>
                    <a:off x="2981705" y="1292991"/>
                    <a:ext cx="6246559" cy="3086409"/>
                    <a:chOff x="-563868" y="1455147"/>
                    <a:chExt cx="6246559" cy="3086409"/>
                  </a:xfrm>
                </p:grpSpPr>
                <p:pic>
                  <p:nvPicPr>
                    <p:cNvPr id="135" name="Content Placeholder 5">
                      <a:extLst>
                        <a:ext uri="{FF2B5EF4-FFF2-40B4-BE49-F238E27FC236}">
                          <a16:creationId xmlns:a16="http://schemas.microsoft.com/office/drawing/2014/main" id="{92664AAE-C085-75C2-91DF-F8F4F17F0A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36760" t="-2089" r="2523" b="2089"/>
                    <a:stretch/>
                  </p:blipFill>
                  <p:spPr>
                    <a:xfrm>
                      <a:off x="-563868" y="1455147"/>
                      <a:ext cx="6246559" cy="308640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D94B02A8-2F04-A522-80A6-5961EA7D80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2308" y="1955853"/>
                      <a:ext cx="360277" cy="3383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FF93816F-A4E5-4E5A-CED9-0916ACE3BD8F}"/>
                      </a:ext>
                    </a:extLst>
                  </p:cNvPr>
                  <p:cNvSpPr/>
                  <p:nvPr/>
                </p:nvSpPr>
                <p:spPr>
                  <a:xfrm>
                    <a:off x="7380245" y="3857615"/>
                    <a:ext cx="182523" cy="3203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38D2992-D7EE-AAC9-B8F1-EB55950396FA}"/>
                    </a:ext>
                  </a:extLst>
                </p:cNvPr>
                <p:cNvSpPr/>
                <p:nvPr/>
              </p:nvSpPr>
              <p:spPr>
                <a:xfrm>
                  <a:off x="7185697" y="1534410"/>
                  <a:ext cx="427587" cy="4729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0" name="Content Placeholder 5">
                <a:extLst>
                  <a:ext uri="{FF2B5EF4-FFF2-40B4-BE49-F238E27FC236}">
                    <a16:creationId xmlns:a16="http://schemas.microsoft.com/office/drawing/2014/main" id="{0C2718F5-383F-31BF-2E88-612B6CD0F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57" t="-116" r="93841" b="116"/>
              <a:stretch/>
            </p:blipFill>
            <p:spPr>
              <a:xfrm>
                <a:off x="948235" y="979118"/>
                <a:ext cx="499717" cy="3886200"/>
              </a:xfrm>
              <a:prstGeom prst="rect">
                <a:avLst/>
              </a:prstGeom>
            </p:spPr>
          </p:pic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230D989-9AFF-5BB0-3B47-BC75F0141AE7}"/>
                </a:ext>
              </a:extLst>
            </p:cNvPr>
            <p:cNvSpPr/>
            <p:nvPr/>
          </p:nvSpPr>
          <p:spPr>
            <a:xfrm>
              <a:off x="9450867" y="1591040"/>
              <a:ext cx="499717" cy="425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7AE591-0256-C820-79B5-31257DFCDE55}"/>
              </a:ext>
            </a:extLst>
          </p:cNvPr>
          <p:cNvSpPr txBox="1">
            <a:spLocks/>
          </p:cNvSpPr>
          <p:nvPr/>
        </p:nvSpPr>
        <p:spPr>
          <a:xfrm>
            <a:off x="1581736" y="6092970"/>
            <a:ext cx="6437727" cy="724168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96502" tIns="48250" rIns="96502" bIns="48250" rtlCol="0">
            <a:no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</a:pPr>
            <a:r>
              <a:rPr lang="en-US" sz="2400" dirty="0"/>
              <a:t>Real-time </a:t>
            </a:r>
            <a:r>
              <a:rPr lang="en-US" sz="2400" dirty="0" err="1"/>
              <a:t>pDMET</a:t>
            </a:r>
            <a:r>
              <a:rPr lang="en-US" sz="2400" dirty="0"/>
              <a:t> accurately treats all regions of space even for a disordered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36DE82-E103-EA49-2DD4-3AFD733FBF40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9912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6">
            <a:extLst>
              <a:ext uri="{FF2B5EF4-FFF2-40B4-BE49-F238E27FC236}">
                <a16:creationId xmlns:a16="http://schemas.microsoft.com/office/drawing/2014/main" id="{E6DBDFA2-AC2A-35DF-7562-B15083C3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53388" y="3303839"/>
            <a:ext cx="2568325" cy="192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404190-7534-944F-91ED-9435C280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Laser-Driven Electron Dynamics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705380A-FDB1-E11E-8CC8-AC381E41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465" y="1476212"/>
            <a:ext cx="4136213" cy="569126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B1FE88-8F6A-2832-E498-C474DEADAD2A}"/>
              </a:ext>
            </a:extLst>
          </p:cNvPr>
          <p:cNvSpPr txBox="1"/>
          <p:nvPr/>
        </p:nvSpPr>
        <p:spPr>
          <a:xfrm>
            <a:off x="241582" y="4021060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U = 0</a:t>
            </a:r>
            <a:endParaRPr lang="en-US" sz="2300" b="1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F6FAF03-17F2-A765-C9EB-BF97E67F3835}"/>
              </a:ext>
            </a:extLst>
          </p:cNvPr>
          <p:cNvSpPr txBox="1"/>
          <p:nvPr/>
        </p:nvSpPr>
        <p:spPr>
          <a:xfrm>
            <a:off x="1277958" y="1975756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202FEF4B-DF92-2173-847C-70F370D4B5FA}"/>
              </a:ext>
            </a:extLst>
          </p:cNvPr>
          <p:cNvSpPr txBox="1">
            <a:spLocks/>
          </p:cNvSpPr>
          <p:nvPr/>
        </p:nvSpPr>
        <p:spPr>
          <a:xfrm>
            <a:off x="720873" y="1163111"/>
            <a:ext cx="1395207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= 0</a:t>
            </a:r>
            <a:endParaRPr lang="en-US" sz="2500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4BD9EA7-3F94-4615-E918-1F9F7EA8C5F6}"/>
              </a:ext>
            </a:extLst>
          </p:cNvPr>
          <p:cNvGrpSpPr/>
          <p:nvPr/>
        </p:nvGrpSpPr>
        <p:grpSpPr>
          <a:xfrm rot="5400000" flipV="1">
            <a:off x="-1424063" y="4149553"/>
            <a:ext cx="5367056" cy="343927"/>
            <a:chOff x="1254413" y="1822985"/>
            <a:chExt cx="7187565" cy="4605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99A851-D67E-AC05-513F-7E5BE67D7B62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1E37A17-ECAB-D520-26AE-6F88321B87C6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E0B0F3-55DA-185F-DE35-EF0131CE32B0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596D4F9-98E2-1175-85B7-55C416B1380D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5513052-24C8-430B-95C1-52376C57FFC6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DCA2283-E6EB-5711-E185-36F388A6484D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743F86F-1871-AD9C-A87E-C903AC352ADE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383800C-10E3-2239-85D1-128BC81B4394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itle 1">
            <a:extLst>
              <a:ext uri="{FF2B5EF4-FFF2-40B4-BE49-F238E27FC236}">
                <a16:creationId xmlns:a16="http://schemas.microsoft.com/office/drawing/2014/main" id="{C3F8980D-366A-FD81-CAFB-5D52001131F7}"/>
              </a:ext>
            </a:extLst>
          </p:cNvPr>
          <p:cNvSpPr txBox="1">
            <a:spLocks/>
          </p:cNvSpPr>
          <p:nvPr/>
        </p:nvSpPr>
        <p:spPr>
          <a:xfrm>
            <a:off x="2560425" y="1156520"/>
            <a:ext cx="1354253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 &gt; 0</a:t>
            </a:r>
            <a:endParaRPr lang="en-US" sz="25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D742A1-157A-889E-F0F5-2A858835DAC3}"/>
              </a:ext>
            </a:extLst>
          </p:cNvPr>
          <p:cNvSpPr txBox="1"/>
          <p:nvPr/>
        </p:nvSpPr>
        <p:spPr>
          <a:xfrm>
            <a:off x="1277958" y="2806715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337C87E-7CC7-68DA-0505-2B5EF03386B6}"/>
              </a:ext>
            </a:extLst>
          </p:cNvPr>
          <p:cNvSpPr txBox="1"/>
          <p:nvPr/>
        </p:nvSpPr>
        <p:spPr>
          <a:xfrm>
            <a:off x="1277958" y="3554495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49081DC-61F3-3A7F-51C3-87DD7390D36C}"/>
              </a:ext>
            </a:extLst>
          </p:cNvPr>
          <p:cNvSpPr txBox="1"/>
          <p:nvPr/>
        </p:nvSpPr>
        <p:spPr>
          <a:xfrm>
            <a:off x="1277958" y="445173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3D5FB5-11CD-0405-E7A9-AACA76DEFC0C}"/>
              </a:ext>
            </a:extLst>
          </p:cNvPr>
          <p:cNvSpPr txBox="1"/>
          <p:nvPr/>
        </p:nvSpPr>
        <p:spPr>
          <a:xfrm>
            <a:off x="1277958" y="5272741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CC68D09-2880-7123-7DB9-EA4A5FBDAD2A}"/>
              </a:ext>
            </a:extLst>
          </p:cNvPr>
          <p:cNvSpPr txBox="1"/>
          <p:nvPr/>
        </p:nvSpPr>
        <p:spPr>
          <a:xfrm>
            <a:off x="1277958" y="6087388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F2C664-5E51-20EB-2024-28B6DAC87080}"/>
              </a:ext>
            </a:extLst>
          </p:cNvPr>
          <p:cNvSpPr txBox="1"/>
          <p:nvPr/>
        </p:nvSpPr>
        <p:spPr>
          <a:xfrm>
            <a:off x="2105591" y="4021061"/>
            <a:ext cx="861866" cy="451549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>
                <a:solidFill>
                  <a:srgbClr val="FF0000"/>
                </a:solidFill>
              </a:rPr>
              <a:t>U &gt; 0</a:t>
            </a:r>
            <a:endParaRPr lang="en-US" sz="2300" b="1" baseline="-25000" dirty="0">
              <a:solidFill>
                <a:srgbClr val="FF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655903-5716-9802-089F-B133E3CFF6E9}"/>
              </a:ext>
            </a:extLst>
          </p:cNvPr>
          <p:cNvSpPr txBox="1"/>
          <p:nvPr/>
        </p:nvSpPr>
        <p:spPr>
          <a:xfrm>
            <a:off x="3248297" y="1975757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B346210-07D4-DCBD-A7F6-21111F5640C3}"/>
              </a:ext>
            </a:extLst>
          </p:cNvPr>
          <p:cNvGrpSpPr/>
          <p:nvPr/>
        </p:nvGrpSpPr>
        <p:grpSpPr>
          <a:xfrm rot="5400000" flipV="1">
            <a:off x="546276" y="4149554"/>
            <a:ext cx="5367056" cy="343927"/>
            <a:chOff x="1254413" y="1822985"/>
            <a:chExt cx="7187565" cy="460587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295508F-8095-CB73-3F4D-288E947B15E9}"/>
                </a:ext>
              </a:extLst>
            </p:cNvPr>
            <p:cNvCxnSpPr/>
            <p:nvPr/>
          </p:nvCxnSpPr>
          <p:spPr>
            <a:xfrm>
              <a:off x="1254413" y="2063956"/>
              <a:ext cx="71875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E878FB6-1A00-05D5-9765-11078D90F559}"/>
                </a:ext>
              </a:extLst>
            </p:cNvPr>
            <p:cNvSpPr/>
            <p:nvPr/>
          </p:nvSpPr>
          <p:spPr>
            <a:xfrm>
              <a:off x="1374428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79D9B38-85D5-4771-4524-0A2B15306BD5}"/>
                </a:ext>
              </a:extLst>
            </p:cNvPr>
            <p:cNvSpPr/>
            <p:nvPr/>
          </p:nvSpPr>
          <p:spPr>
            <a:xfrm>
              <a:off x="244122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4898CE2-1F22-43D6-E35B-D192AF88D1E4}"/>
                </a:ext>
              </a:extLst>
            </p:cNvPr>
            <p:cNvSpPr/>
            <p:nvPr/>
          </p:nvSpPr>
          <p:spPr>
            <a:xfrm>
              <a:off x="3588038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9A99027-73D3-F7B6-6E75-C86DEE250759}"/>
                </a:ext>
              </a:extLst>
            </p:cNvPr>
            <p:cNvSpPr/>
            <p:nvPr/>
          </p:nvSpPr>
          <p:spPr>
            <a:xfrm>
              <a:off x="5779944" y="1914943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76C1D72-4386-EA3F-9C17-728222D70468}"/>
                </a:ext>
              </a:extLst>
            </p:cNvPr>
            <p:cNvSpPr/>
            <p:nvPr/>
          </p:nvSpPr>
          <p:spPr>
            <a:xfrm>
              <a:off x="684674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7D51F0A-E06D-8D80-5E90-73F5FA35C1D6}"/>
                </a:ext>
              </a:extLst>
            </p:cNvPr>
            <p:cNvSpPr/>
            <p:nvPr/>
          </p:nvSpPr>
          <p:spPr>
            <a:xfrm>
              <a:off x="7993554" y="1912501"/>
              <a:ext cx="293370" cy="298027"/>
            </a:xfrm>
            <a:prstGeom prst="ellipse">
              <a:avLst/>
            </a:prstGeom>
            <a:gradFill flip="none" rotWithShape="1">
              <a:gsLst>
                <a:gs pos="0">
                  <a:srgbClr val="FFFF73"/>
                </a:gs>
                <a:gs pos="100000">
                  <a:srgbClr val="E9C50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AF39B86-0BD7-AA2B-0F43-C75CB31E13AF}"/>
                </a:ext>
              </a:extLst>
            </p:cNvPr>
            <p:cNvSpPr/>
            <p:nvPr/>
          </p:nvSpPr>
          <p:spPr>
            <a:xfrm>
              <a:off x="4521488" y="1822985"/>
              <a:ext cx="453390" cy="4605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6661" tIns="48331" rIns="96661" bIns="48331"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35C6F6E1-485D-7C5F-A3DE-BBFC3FD71D78}"/>
              </a:ext>
            </a:extLst>
          </p:cNvPr>
          <p:cNvSpPr txBox="1"/>
          <p:nvPr/>
        </p:nvSpPr>
        <p:spPr>
          <a:xfrm>
            <a:off x="3248297" y="2806716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DBD38BB-5ADB-DE4A-942C-C2C1F5E066C7}"/>
              </a:ext>
            </a:extLst>
          </p:cNvPr>
          <p:cNvSpPr txBox="1"/>
          <p:nvPr/>
        </p:nvSpPr>
        <p:spPr>
          <a:xfrm>
            <a:off x="3248297" y="3554496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D7B7BE4-A363-6DEF-0602-70F6C5D60702}"/>
              </a:ext>
            </a:extLst>
          </p:cNvPr>
          <p:cNvSpPr txBox="1"/>
          <p:nvPr/>
        </p:nvSpPr>
        <p:spPr>
          <a:xfrm>
            <a:off x="3248297" y="4451733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A853F2B-8D80-C787-D219-A74C99F2ABAD}"/>
              </a:ext>
            </a:extLst>
          </p:cNvPr>
          <p:cNvSpPr txBox="1"/>
          <p:nvPr/>
        </p:nvSpPr>
        <p:spPr>
          <a:xfrm>
            <a:off x="3248297" y="5272742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13BDEA6-EE13-6D0C-8F13-33A45EC63DC5}"/>
              </a:ext>
            </a:extLst>
          </p:cNvPr>
          <p:cNvSpPr txBox="1"/>
          <p:nvPr/>
        </p:nvSpPr>
        <p:spPr>
          <a:xfrm>
            <a:off x="3248297" y="6087389"/>
            <a:ext cx="306942" cy="459613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2300" b="1" dirty="0"/>
              <a:t>t</a:t>
            </a:r>
            <a:endParaRPr lang="en-US" sz="2300" b="1" baseline="-25000" dirty="0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753538DC-1E79-35B9-2EC6-484FACAAA5EA}"/>
              </a:ext>
            </a:extLst>
          </p:cNvPr>
          <p:cNvSpPr txBox="1">
            <a:spLocks/>
          </p:cNvSpPr>
          <p:nvPr/>
        </p:nvSpPr>
        <p:spPr>
          <a:xfrm>
            <a:off x="4958768" y="1163110"/>
            <a:ext cx="3700910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Time-dependent density</a:t>
            </a:r>
            <a:endParaRPr lang="en-US" sz="25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4445734-D5D0-A5A8-3A41-124AB3CEF81D}"/>
              </a:ext>
            </a:extLst>
          </p:cNvPr>
          <p:cNvSpPr/>
          <p:nvPr/>
        </p:nvSpPr>
        <p:spPr>
          <a:xfrm>
            <a:off x="7931888" y="1758732"/>
            <a:ext cx="372140" cy="397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5D9057A-F987-B2EB-44CA-F506EF6FE59E}"/>
              </a:ext>
            </a:extLst>
          </p:cNvPr>
          <p:cNvSpPr/>
          <p:nvPr/>
        </p:nvSpPr>
        <p:spPr>
          <a:xfrm>
            <a:off x="7931888" y="3383442"/>
            <a:ext cx="372140" cy="397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51895F-EC8D-4E62-3FDF-321A9C84952C}"/>
              </a:ext>
            </a:extLst>
          </p:cNvPr>
          <p:cNvSpPr/>
          <p:nvPr/>
        </p:nvSpPr>
        <p:spPr>
          <a:xfrm>
            <a:off x="7892510" y="4979729"/>
            <a:ext cx="372140" cy="397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969F5496-2F71-356E-A9C5-109DFCE55F1D}"/>
              </a:ext>
            </a:extLst>
          </p:cNvPr>
          <p:cNvSpPr txBox="1">
            <a:spLocks/>
          </p:cNvSpPr>
          <p:nvPr/>
        </p:nvSpPr>
        <p:spPr>
          <a:xfrm>
            <a:off x="6630103" y="1645296"/>
            <a:ext cx="1703047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dirty="0"/>
              <a:t>Central site</a:t>
            </a:r>
            <a:endParaRPr lang="en-US" sz="1600" dirty="0"/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E0729B2E-EA22-DFDC-A053-DD571E3572F5}"/>
              </a:ext>
            </a:extLst>
          </p:cNvPr>
          <p:cNvSpPr txBox="1">
            <a:spLocks/>
          </p:cNvSpPr>
          <p:nvPr/>
        </p:nvSpPr>
        <p:spPr>
          <a:xfrm>
            <a:off x="6300764" y="3312512"/>
            <a:ext cx="2053489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dirty="0"/>
              <a:t>Non-central </a:t>
            </a:r>
            <a:br>
              <a:rPr lang="en-US" sz="1600" b="1" dirty="0"/>
            </a:br>
            <a:r>
              <a:rPr lang="en-US" sz="1600" b="1" dirty="0"/>
              <a:t>within laser region</a:t>
            </a:r>
            <a:endParaRPr lang="en-US" sz="1600" dirty="0"/>
          </a:p>
        </p:txBody>
      </p:sp>
      <p:sp>
        <p:nvSpPr>
          <p:cNvPr id="138" name="Title 1">
            <a:extLst>
              <a:ext uri="{FF2B5EF4-FFF2-40B4-BE49-F238E27FC236}">
                <a16:creationId xmlns:a16="http://schemas.microsoft.com/office/drawing/2014/main" id="{7273809A-9CA7-279C-8CC5-40AD5862805F}"/>
              </a:ext>
            </a:extLst>
          </p:cNvPr>
          <p:cNvSpPr txBox="1">
            <a:spLocks/>
          </p:cNvSpPr>
          <p:nvPr/>
        </p:nvSpPr>
        <p:spPr>
          <a:xfrm>
            <a:off x="6135588" y="4911345"/>
            <a:ext cx="2168440" cy="508479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dirty="0"/>
              <a:t>Non-central </a:t>
            </a:r>
            <a:br>
              <a:rPr lang="en-US" sz="1600" b="1" dirty="0"/>
            </a:br>
            <a:r>
              <a:rPr lang="en-US" sz="1600" b="1" dirty="0"/>
              <a:t>outside laser region</a:t>
            </a:r>
            <a:endParaRPr lang="en-US" sz="16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FED9FE-8AB7-1742-C752-53FFA09D4F55}"/>
              </a:ext>
            </a:extLst>
          </p:cNvPr>
          <p:cNvSpPr txBox="1"/>
          <p:nvPr/>
        </p:nvSpPr>
        <p:spPr>
          <a:xfrm>
            <a:off x="8899326" y="3536021"/>
            <a:ext cx="1950243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Exact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5CA2EEC-5E77-E511-3538-D08EB2641378}"/>
              </a:ext>
            </a:extLst>
          </p:cNvPr>
          <p:cNvCxnSpPr/>
          <p:nvPr/>
        </p:nvCxnSpPr>
        <p:spPr>
          <a:xfrm>
            <a:off x="8659037" y="3693512"/>
            <a:ext cx="2402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C8FF534-23C2-4ED5-D4BD-46237005F0EE}"/>
              </a:ext>
            </a:extLst>
          </p:cNvPr>
          <p:cNvCxnSpPr/>
          <p:nvPr/>
        </p:nvCxnSpPr>
        <p:spPr>
          <a:xfrm>
            <a:off x="8662579" y="3962875"/>
            <a:ext cx="240289" cy="0"/>
          </a:xfrm>
          <a:prstGeom prst="line">
            <a:avLst/>
          </a:prstGeom>
          <a:ln w="57150">
            <a:solidFill>
              <a:srgbClr val="FF6C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390ED36-0972-8096-0286-274B9359B4FE}"/>
              </a:ext>
            </a:extLst>
          </p:cNvPr>
          <p:cNvCxnSpPr/>
          <p:nvPr/>
        </p:nvCxnSpPr>
        <p:spPr>
          <a:xfrm>
            <a:off x="8659037" y="4225884"/>
            <a:ext cx="240289" cy="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713DC274-6ADC-0B00-770E-2AE6E9DC774A}"/>
              </a:ext>
            </a:extLst>
          </p:cNvPr>
          <p:cNvSpPr txBox="1"/>
          <p:nvPr/>
        </p:nvSpPr>
        <p:spPr>
          <a:xfrm>
            <a:off x="8899326" y="3782668"/>
            <a:ext cx="1950243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DMET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B1D99AF-2B07-86A2-5FE0-A18EA08B261F}"/>
              </a:ext>
            </a:extLst>
          </p:cNvPr>
          <p:cNvSpPr txBox="1"/>
          <p:nvPr/>
        </p:nvSpPr>
        <p:spPr>
          <a:xfrm>
            <a:off x="8899326" y="4055570"/>
            <a:ext cx="1950243" cy="31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8" dirty="0"/>
              <a:t>TDHF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AC2695-3182-BAB2-9428-60A447BA9948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4777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944A-65F3-0B8B-C0D5-6B5AFC21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Multi-dimensional Impurity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E400A-BE76-039D-9CA7-367466857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 t="18025" b="2313"/>
          <a:stretch/>
        </p:blipFill>
        <p:spPr>
          <a:xfrm>
            <a:off x="1430517" y="1470582"/>
            <a:ext cx="6740165" cy="5428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D3F5D0-E7AF-2AC1-D826-FFEBE9A135F8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20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161-CEB7-BAD3-4120-E9BF8F74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504D66-757E-DBA6-BBBF-9F7F06387C52}"/>
              </a:ext>
            </a:extLst>
          </p:cNvPr>
          <p:cNvSpPr/>
          <p:nvPr/>
        </p:nvSpPr>
        <p:spPr>
          <a:xfrm>
            <a:off x="1870381" y="2578117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F9DA17-837E-FA82-A2BC-1F2E64804D56}"/>
              </a:ext>
            </a:extLst>
          </p:cNvPr>
          <p:cNvSpPr/>
          <p:nvPr/>
        </p:nvSpPr>
        <p:spPr>
          <a:xfrm>
            <a:off x="2220765" y="2578117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CDB38E-6934-7B78-E4D4-D60C4A6BDCE4}"/>
              </a:ext>
            </a:extLst>
          </p:cNvPr>
          <p:cNvSpPr/>
          <p:nvPr/>
        </p:nvSpPr>
        <p:spPr>
          <a:xfrm>
            <a:off x="2220764" y="2928501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747DE0-BDC4-048C-0DB2-7FFF83ECEAF9}"/>
              </a:ext>
            </a:extLst>
          </p:cNvPr>
          <p:cNvSpPr/>
          <p:nvPr/>
        </p:nvSpPr>
        <p:spPr>
          <a:xfrm rot="5400000">
            <a:off x="2571148" y="2578117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5C62A2-8B48-DFC7-592D-52FABE0B607A}"/>
              </a:ext>
            </a:extLst>
          </p:cNvPr>
          <p:cNvSpPr/>
          <p:nvPr/>
        </p:nvSpPr>
        <p:spPr>
          <a:xfrm rot="5400000">
            <a:off x="2571148" y="2928501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B0797C-1B47-D5CF-D91D-A97298D37D9A}"/>
              </a:ext>
            </a:extLst>
          </p:cNvPr>
          <p:cNvSpPr/>
          <p:nvPr/>
        </p:nvSpPr>
        <p:spPr>
          <a:xfrm>
            <a:off x="1866653" y="2928501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A344E3-D66D-C4BF-B706-B54C4605FB3B}"/>
              </a:ext>
            </a:extLst>
          </p:cNvPr>
          <p:cNvSpPr/>
          <p:nvPr/>
        </p:nvSpPr>
        <p:spPr>
          <a:xfrm>
            <a:off x="2220764" y="3278883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DA393E-1A11-0D5C-6D60-2BBE60D903BE}"/>
              </a:ext>
            </a:extLst>
          </p:cNvPr>
          <p:cNvSpPr/>
          <p:nvPr/>
        </p:nvSpPr>
        <p:spPr>
          <a:xfrm>
            <a:off x="2220763" y="362926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32FE61-845C-4AA5-96AA-AEEBE09679E0}"/>
              </a:ext>
            </a:extLst>
          </p:cNvPr>
          <p:cNvSpPr/>
          <p:nvPr/>
        </p:nvSpPr>
        <p:spPr>
          <a:xfrm>
            <a:off x="1866653" y="3278884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F2F99D-EE87-E72E-8E61-18BFCF16A411}"/>
              </a:ext>
            </a:extLst>
          </p:cNvPr>
          <p:cNvSpPr/>
          <p:nvPr/>
        </p:nvSpPr>
        <p:spPr>
          <a:xfrm>
            <a:off x="1882306" y="3629268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FFEDC2-F2A3-6B1D-6738-F687E5391499}"/>
              </a:ext>
            </a:extLst>
          </p:cNvPr>
          <p:cNvSpPr/>
          <p:nvPr/>
        </p:nvSpPr>
        <p:spPr>
          <a:xfrm>
            <a:off x="2571147" y="3278883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7E6933-04FA-41A0-8513-06C1327D2033}"/>
              </a:ext>
            </a:extLst>
          </p:cNvPr>
          <p:cNvSpPr/>
          <p:nvPr/>
        </p:nvSpPr>
        <p:spPr>
          <a:xfrm>
            <a:off x="2571147" y="362926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3B71B9-B3A2-7C60-9771-148924F8D351}"/>
              </a:ext>
            </a:extLst>
          </p:cNvPr>
          <p:cNvSpPr/>
          <p:nvPr/>
        </p:nvSpPr>
        <p:spPr>
          <a:xfrm rot="5400000">
            <a:off x="2921532" y="2578117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3AA489-016F-E2DD-0C95-759EB5D0363D}"/>
              </a:ext>
            </a:extLst>
          </p:cNvPr>
          <p:cNvSpPr/>
          <p:nvPr/>
        </p:nvSpPr>
        <p:spPr>
          <a:xfrm rot="5400000">
            <a:off x="2921532" y="2928501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05B982-1D47-2E36-9EA6-5CD338E4541A}"/>
              </a:ext>
            </a:extLst>
          </p:cNvPr>
          <p:cNvSpPr/>
          <p:nvPr/>
        </p:nvSpPr>
        <p:spPr>
          <a:xfrm>
            <a:off x="2921531" y="3278883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E685A4-D1C9-8741-50E4-702C334F06F2}"/>
              </a:ext>
            </a:extLst>
          </p:cNvPr>
          <p:cNvSpPr/>
          <p:nvPr/>
        </p:nvSpPr>
        <p:spPr>
          <a:xfrm>
            <a:off x="2921531" y="3629266"/>
            <a:ext cx="178919" cy="1789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84965B-8EC6-97FA-4997-0A732B798263}"/>
              </a:ext>
            </a:extLst>
          </p:cNvPr>
          <p:cNvSpPr>
            <a:spLocks noChangeAspect="1"/>
          </p:cNvSpPr>
          <p:nvPr/>
        </p:nvSpPr>
        <p:spPr>
          <a:xfrm>
            <a:off x="1851800" y="2559775"/>
            <a:ext cx="569858" cy="566821"/>
          </a:xfrm>
          <a:prstGeom prst="rect">
            <a:avLst/>
          </a:prstGeom>
          <a:solidFill>
            <a:srgbClr val="FF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B964C5-CD9F-4B9E-17BE-65E94A481E5E}"/>
              </a:ext>
            </a:extLst>
          </p:cNvPr>
          <p:cNvSpPr>
            <a:spLocks noChangeAspect="1"/>
          </p:cNvSpPr>
          <p:nvPr/>
        </p:nvSpPr>
        <p:spPr>
          <a:xfrm>
            <a:off x="2551740" y="2559775"/>
            <a:ext cx="569858" cy="566821"/>
          </a:xfrm>
          <a:prstGeom prst="rect">
            <a:avLst/>
          </a:prstGeom>
          <a:solidFill>
            <a:srgbClr val="0070C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4757D7-2755-AE37-0C4D-9A3A759B4BC6}"/>
              </a:ext>
            </a:extLst>
          </p:cNvPr>
          <p:cNvSpPr>
            <a:spLocks noChangeAspect="1"/>
          </p:cNvSpPr>
          <p:nvPr/>
        </p:nvSpPr>
        <p:spPr>
          <a:xfrm>
            <a:off x="1855676" y="3260542"/>
            <a:ext cx="569858" cy="566821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437EDD-767F-22C5-8EF6-DD6861A46A15}"/>
              </a:ext>
            </a:extLst>
          </p:cNvPr>
          <p:cNvSpPr>
            <a:spLocks noChangeAspect="1"/>
          </p:cNvSpPr>
          <p:nvPr/>
        </p:nvSpPr>
        <p:spPr>
          <a:xfrm>
            <a:off x="2551740" y="3260542"/>
            <a:ext cx="569858" cy="566821"/>
          </a:xfrm>
          <a:prstGeom prst="rect">
            <a:avLst/>
          </a:prstGeom>
          <a:solidFill>
            <a:srgbClr val="7030A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0061DB4-7D22-A29B-359B-1079CBC34575}"/>
              </a:ext>
            </a:extLst>
          </p:cNvPr>
          <p:cNvSpPr/>
          <p:nvPr/>
        </p:nvSpPr>
        <p:spPr>
          <a:xfrm>
            <a:off x="3230533" y="3072142"/>
            <a:ext cx="626218" cy="2203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DE6A796-4BA4-13BC-D000-F88B9964A5CE}"/>
              </a:ext>
            </a:extLst>
          </p:cNvPr>
          <p:cNvSpPr txBox="1">
            <a:spLocks/>
          </p:cNvSpPr>
          <p:nvPr/>
        </p:nvSpPr>
        <p:spPr>
          <a:xfrm>
            <a:off x="1596518" y="1367191"/>
            <a:ext cx="1968090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Mean-field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55BBF6-5BDD-7917-F7C4-175ABD257141}"/>
                  </a:ext>
                </a:extLst>
              </p:cNvPr>
              <p:cNvSpPr txBox="1"/>
              <p:nvPr/>
            </p:nvSpPr>
            <p:spPr>
              <a:xfrm>
                <a:off x="2312538" y="2004613"/>
                <a:ext cx="725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55BBF6-5BDD-7917-F7C4-175ABD257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538" y="2004613"/>
                <a:ext cx="725007" cy="276999"/>
              </a:xfrm>
              <a:prstGeom prst="rect">
                <a:avLst/>
              </a:prstGeom>
              <a:blipFill>
                <a:blip r:embed="rId2"/>
                <a:stretch>
                  <a:fillRect l="-6780" r="-101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F98BFB33-1411-134E-BCA4-4FCF58B3813B}"/>
              </a:ext>
            </a:extLst>
          </p:cNvPr>
          <p:cNvGrpSpPr/>
          <p:nvPr/>
        </p:nvGrpSpPr>
        <p:grpSpPr>
          <a:xfrm>
            <a:off x="3965685" y="1844997"/>
            <a:ext cx="2553278" cy="566821"/>
            <a:chOff x="3861988" y="1628176"/>
            <a:chExt cx="2553278" cy="56682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0C42ED-C257-9FE7-B006-536C750CE696}"/>
                </a:ext>
              </a:extLst>
            </p:cNvPr>
            <p:cNvGrpSpPr/>
            <p:nvPr/>
          </p:nvGrpSpPr>
          <p:grpSpPr>
            <a:xfrm>
              <a:off x="3861988" y="1628176"/>
              <a:ext cx="1585823" cy="566821"/>
              <a:chOff x="3066651" y="1334340"/>
              <a:chExt cx="1781238" cy="6366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33748F1-DA83-367C-82F8-966CA280C4B2}"/>
                  </a:ext>
                </a:extLst>
              </p:cNvPr>
              <p:cNvSpPr/>
              <p:nvPr/>
            </p:nvSpPr>
            <p:spPr>
              <a:xfrm>
                <a:off x="308942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DEB982C-0132-CCCA-FD42-1B95A6D1699B}"/>
                  </a:ext>
                </a:extLst>
              </p:cNvPr>
              <p:cNvSpPr/>
              <p:nvPr/>
            </p:nvSpPr>
            <p:spPr>
              <a:xfrm>
                <a:off x="3482988" y="135494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72A8289-CA8F-B5C3-E1F6-594ED5403930}"/>
                  </a:ext>
                </a:extLst>
              </p:cNvPr>
              <p:cNvSpPr/>
              <p:nvPr/>
            </p:nvSpPr>
            <p:spPr>
              <a:xfrm>
                <a:off x="3482987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F781870-BB59-E106-B77B-7E87C2047343}"/>
                  </a:ext>
                </a:extLst>
              </p:cNvPr>
              <p:cNvSpPr/>
              <p:nvPr/>
            </p:nvSpPr>
            <p:spPr>
              <a:xfrm rot="5400000">
                <a:off x="425336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543E28F-5E14-C192-9F44-3655D9FE46CA}"/>
                  </a:ext>
                </a:extLst>
              </p:cNvPr>
              <p:cNvSpPr/>
              <p:nvPr/>
            </p:nvSpPr>
            <p:spPr>
              <a:xfrm rot="5400000">
                <a:off x="425336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13F9056-6017-7CE5-C594-17C855305200}"/>
                  </a:ext>
                </a:extLst>
              </p:cNvPr>
              <p:cNvSpPr/>
              <p:nvPr/>
            </p:nvSpPr>
            <p:spPr>
              <a:xfrm>
                <a:off x="3085240" y="1748502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E960799-3528-5CAA-EF0F-42F9BE493155}"/>
                  </a:ext>
                </a:extLst>
              </p:cNvPr>
              <p:cNvSpPr/>
              <p:nvPr/>
            </p:nvSpPr>
            <p:spPr>
              <a:xfrm rot="5400000">
                <a:off x="4646922" y="135494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BEC9E45-39DB-2E79-BD12-BF1E1BA3CC62}"/>
                  </a:ext>
                </a:extLst>
              </p:cNvPr>
              <p:cNvSpPr/>
              <p:nvPr/>
            </p:nvSpPr>
            <p:spPr>
              <a:xfrm rot="5400000">
                <a:off x="4646922" y="1748502"/>
                <a:ext cx="200967" cy="2009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93ECEC3-4CE2-F5D4-0398-0F1CD72027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1334340"/>
                <a:ext cx="640080" cy="636668"/>
              </a:xfrm>
              <a:prstGeom prst="rect">
                <a:avLst/>
              </a:prstGeom>
              <a:solidFill>
                <a:srgbClr val="FF000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C0F3D9-E6ED-1125-8DA1-5EB2644C52E4}"/>
                  </a:ext>
                </a:extLst>
              </p:cNvPr>
              <p:cNvSpPr txBox="1"/>
              <p:nvPr/>
            </p:nvSpPr>
            <p:spPr>
              <a:xfrm>
                <a:off x="3829089" y="1455425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0724643-1023-9612-5DB9-82A72BA1EFB6}"/>
                    </a:ext>
                  </a:extLst>
                </p:cNvPr>
                <p:cNvSpPr txBox="1"/>
                <p:nvPr/>
              </p:nvSpPr>
              <p:spPr>
                <a:xfrm>
                  <a:off x="5630179" y="1743441"/>
                  <a:ext cx="785087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0724643-1023-9612-5DB9-82A72BA1E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179" y="1743441"/>
                  <a:ext cx="78508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1111" t="-160870" r="-36508" b="-2304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16B736-66AD-A118-8647-68BDAF0AFEF9}"/>
              </a:ext>
            </a:extLst>
          </p:cNvPr>
          <p:cNvGrpSpPr/>
          <p:nvPr/>
        </p:nvGrpSpPr>
        <p:grpSpPr>
          <a:xfrm>
            <a:off x="3965685" y="2552902"/>
            <a:ext cx="2555490" cy="566821"/>
            <a:chOff x="3861988" y="2336081"/>
            <a:chExt cx="2555490" cy="56682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F19B2F8-5142-8BCB-40EF-3103CC21510E}"/>
                </a:ext>
              </a:extLst>
            </p:cNvPr>
            <p:cNvGrpSpPr/>
            <p:nvPr/>
          </p:nvGrpSpPr>
          <p:grpSpPr>
            <a:xfrm>
              <a:off x="3861988" y="2336081"/>
              <a:ext cx="1585823" cy="566821"/>
              <a:chOff x="3066651" y="2129478"/>
              <a:chExt cx="1781238" cy="6366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72301F2-6A28-3112-7EED-06DFE56BD66D}"/>
                  </a:ext>
                </a:extLst>
              </p:cNvPr>
              <p:cNvSpPr/>
              <p:nvPr/>
            </p:nvSpPr>
            <p:spPr>
              <a:xfrm>
                <a:off x="308942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B274856-9991-ADB3-3305-7F51E40F5DEA}"/>
                  </a:ext>
                </a:extLst>
              </p:cNvPr>
              <p:cNvSpPr/>
              <p:nvPr/>
            </p:nvSpPr>
            <p:spPr>
              <a:xfrm>
                <a:off x="3482988" y="215008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A3843C-096A-9A18-ADAB-F4CF0C7C44E6}"/>
                  </a:ext>
                </a:extLst>
              </p:cNvPr>
              <p:cNvSpPr/>
              <p:nvPr/>
            </p:nvSpPr>
            <p:spPr>
              <a:xfrm>
                <a:off x="3482987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F6C8200-814A-542D-F9D0-8685973E6AAF}"/>
                  </a:ext>
                </a:extLst>
              </p:cNvPr>
              <p:cNvSpPr/>
              <p:nvPr/>
            </p:nvSpPr>
            <p:spPr>
              <a:xfrm rot="5400000">
                <a:off x="425336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2589276-A2CC-5526-35EC-838E8E6B8E90}"/>
                  </a:ext>
                </a:extLst>
              </p:cNvPr>
              <p:cNvSpPr/>
              <p:nvPr/>
            </p:nvSpPr>
            <p:spPr>
              <a:xfrm rot="5400000">
                <a:off x="425336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017173F-16F1-493C-6ECC-D128201476CD}"/>
                  </a:ext>
                </a:extLst>
              </p:cNvPr>
              <p:cNvSpPr/>
              <p:nvPr/>
            </p:nvSpPr>
            <p:spPr>
              <a:xfrm>
                <a:off x="3085240" y="2543640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AE88500-56D9-A98B-7199-04C0290C88EE}"/>
                  </a:ext>
                </a:extLst>
              </p:cNvPr>
              <p:cNvSpPr/>
              <p:nvPr/>
            </p:nvSpPr>
            <p:spPr>
              <a:xfrm rot="5400000">
                <a:off x="4646922" y="215008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88E22A6-4139-6428-E6B8-0F20748073CC}"/>
                  </a:ext>
                </a:extLst>
              </p:cNvPr>
              <p:cNvSpPr/>
              <p:nvPr/>
            </p:nvSpPr>
            <p:spPr>
              <a:xfrm rot="5400000">
                <a:off x="4646922" y="2543640"/>
                <a:ext cx="200967" cy="20096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B4E1214-EB07-8E1F-AD1F-F791CBA9B5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129478"/>
                <a:ext cx="640080" cy="636668"/>
              </a:xfrm>
              <a:prstGeom prst="rect">
                <a:avLst/>
              </a:prstGeom>
              <a:solidFill>
                <a:srgbClr val="0070C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97010E-7889-66FA-7F48-AE19E8EA0CAF}"/>
                  </a:ext>
                </a:extLst>
              </p:cNvPr>
              <p:cNvSpPr txBox="1"/>
              <p:nvPr/>
            </p:nvSpPr>
            <p:spPr>
              <a:xfrm>
                <a:off x="3829089" y="2250563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B73C3F3-2F10-4DFC-C978-BC8CB8426E6A}"/>
                    </a:ext>
                  </a:extLst>
                </p:cNvPr>
                <p:cNvSpPr txBox="1"/>
                <p:nvPr/>
              </p:nvSpPr>
              <p:spPr>
                <a:xfrm>
                  <a:off x="5627966" y="2429830"/>
                  <a:ext cx="78951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B73C3F3-2F10-4DFC-C978-BC8CB8426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966" y="2429830"/>
                  <a:ext cx="78951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60870" r="-38095" b="-2304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7775A55-A3AD-EE20-0E6E-0A36AEAB9442}"/>
              </a:ext>
            </a:extLst>
          </p:cNvPr>
          <p:cNvGrpSpPr/>
          <p:nvPr/>
        </p:nvGrpSpPr>
        <p:grpSpPr>
          <a:xfrm>
            <a:off x="3965685" y="3260808"/>
            <a:ext cx="2553279" cy="566821"/>
            <a:chOff x="3861988" y="3043987"/>
            <a:chExt cx="2553279" cy="56682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4AD674-86BA-A28F-3758-59DA70CF0129}"/>
                </a:ext>
              </a:extLst>
            </p:cNvPr>
            <p:cNvGrpSpPr/>
            <p:nvPr/>
          </p:nvGrpSpPr>
          <p:grpSpPr>
            <a:xfrm>
              <a:off x="3861988" y="3043987"/>
              <a:ext cx="1585823" cy="566821"/>
              <a:chOff x="3066651" y="2924616"/>
              <a:chExt cx="1781238" cy="636668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BEC4DCF-A990-7804-9BE2-A39D0CC31949}"/>
                  </a:ext>
                </a:extLst>
              </p:cNvPr>
              <p:cNvSpPr/>
              <p:nvPr/>
            </p:nvSpPr>
            <p:spPr>
              <a:xfrm>
                <a:off x="308942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7AD23A6-05C6-7C74-070F-F4F5FF6C9DDE}"/>
                  </a:ext>
                </a:extLst>
              </p:cNvPr>
              <p:cNvSpPr/>
              <p:nvPr/>
            </p:nvSpPr>
            <p:spPr>
              <a:xfrm>
                <a:off x="3482988" y="294521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4500CCE-FEEC-AA59-8358-63E1B93724E5}"/>
                  </a:ext>
                </a:extLst>
              </p:cNvPr>
              <p:cNvSpPr/>
              <p:nvPr/>
            </p:nvSpPr>
            <p:spPr>
              <a:xfrm>
                <a:off x="3482987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5E65BB0-D905-54B3-CF64-27A0FB0C52C5}"/>
                  </a:ext>
                </a:extLst>
              </p:cNvPr>
              <p:cNvSpPr/>
              <p:nvPr/>
            </p:nvSpPr>
            <p:spPr>
              <a:xfrm rot="5400000">
                <a:off x="425336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1A6352F-3C96-3276-D417-7491C9899116}"/>
                  </a:ext>
                </a:extLst>
              </p:cNvPr>
              <p:cNvSpPr/>
              <p:nvPr/>
            </p:nvSpPr>
            <p:spPr>
              <a:xfrm rot="5400000">
                <a:off x="425336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46C49AE-B71F-B086-9654-4F860E98C108}"/>
                  </a:ext>
                </a:extLst>
              </p:cNvPr>
              <p:cNvSpPr/>
              <p:nvPr/>
            </p:nvSpPr>
            <p:spPr>
              <a:xfrm>
                <a:off x="3085240" y="3338778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52454C0-67BA-9809-40B4-F0A61AF0878E}"/>
                  </a:ext>
                </a:extLst>
              </p:cNvPr>
              <p:cNvSpPr/>
              <p:nvPr/>
            </p:nvSpPr>
            <p:spPr>
              <a:xfrm rot="5400000">
                <a:off x="4646922" y="294521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F930D0D-59E7-1B84-D1C6-6C2E03BEE5CF}"/>
                  </a:ext>
                </a:extLst>
              </p:cNvPr>
              <p:cNvSpPr/>
              <p:nvPr/>
            </p:nvSpPr>
            <p:spPr>
              <a:xfrm rot="5400000">
                <a:off x="4646922" y="3338778"/>
                <a:ext cx="200967" cy="20096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BA7BBD6-E881-C108-D25C-F32486F4A3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2924616"/>
                <a:ext cx="640080" cy="636668"/>
              </a:xfrm>
              <a:prstGeom prst="rect">
                <a:avLst/>
              </a:prstGeom>
              <a:solidFill>
                <a:srgbClr val="00B05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0E71E27-7C19-F0C7-C556-F48A994E7BAD}"/>
                  </a:ext>
                </a:extLst>
              </p:cNvPr>
              <p:cNvSpPr txBox="1"/>
              <p:nvPr/>
            </p:nvSpPr>
            <p:spPr>
              <a:xfrm>
                <a:off x="3829089" y="3045701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69B6C69-74D9-368E-62E3-8B546A213222}"/>
                    </a:ext>
                  </a:extLst>
                </p:cNvPr>
                <p:cNvSpPr txBox="1"/>
                <p:nvPr/>
              </p:nvSpPr>
              <p:spPr>
                <a:xfrm>
                  <a:off x="5634091" y="3149723"/>
                  <a:ext cx="78117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69B6C69-74D9-368E-62E3-8B546A213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091" y="3149723"/>
                  <a:ext cx="78117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524" t="-150000" r="-36508" b="-220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7C8329-7523-FEB5-7197-CDB65A8D177E}"/>
              </a:ext>
            </a:extLst>
          </p:cNvPr>
          <p:cNvGrpSpPr/>
          <p:nvPr/>
        </p:nvGrpSpPr>
        <p:grpSpPr>
          <a:xfrm>
            <a:off x="3965685" y="3968713"/>
            <a:ext cx="2558503" cy="566821"/>
            <a:chOff x="3861988" y="3751892"/>
            <a:chExt cx="2558503" cy="56682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B50705B-D0CD-7787-B56F-84E386EBE760}"/>
                </a:ext>
              </a:extLst>
            </p:cNvPr>
            <p:cNvGrpSpPr/>
            <p:nvPr/>
          </p:nvGrpSpPr>
          <p:grpSpPr>
            <a:xfrm>
              <a:off x="3861988" y="3751892"/>
              <a:ext cx="1585823" cy="566821"/>
              <a:chOff x="3066651" y="3719754"/>
              <a:chExt cx="1781238" cy="636668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8950058-A1DC-B575-9C52-CAD4FBE3310E}"/>
                  </a:ext>
                </a:extLst>
              </p:cNvPr>
              <p:cNvSpPr/>
              <p:nvPr/>
            </p:nvSpPr>
            <p:spPr>
              <a:xfrm>
                <a:off x="308942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C3208FB-8EF5-6792-452E-44203709B261}"/>
                  </a:ext>
                </a:extLst>
              </p:cNvPr>
              <p:cNvSpPr/>
              <p:nvPr/>
            </p:nvSpPr>
            <p:spPr>
              <a:xfrm>
                <a:off x="3482988" y="374035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F6C971-FF95-5DD5-FD64-C7CA5791568E}"/>
                  </a:ext>
                </a:extLst>
              </p:cNvPr>
              <p:cNvSpPr/>
              <p:nvPr/>
            </p:nvSpPr>
            <p:spPr>
              <a:xfrm>
                <a:off x="3482987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6494213-7CE8-56CD-9971-1AC73162C5A6}"/>
                  </a:ext>
                </a:extLst>
              </p:cNvPr>
              <p:cNvSpPr/>
              <p:nvPr/>
            </p:nvSpPr>
            <p:spPr>
              <a:xfrm rot="5400000">
                <a:off x="425336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7916853-49D2-BBD1-33A7-FFF5909B2CD3}"/>
                  </a:ext>
                </a:extLst>
              </p:cNvPr>
              <p:cNvSpPr/>
              <p:nvPr/>
            </p:nvSpPr>
            <p:spPr>
              <a:xfrm rot="5400000">
                <a:off x="425336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4250E54-9452-DD8C-EFBF-46ED30CD4131}"/>
                  </a:ext>
                </a:extLst>
              </p:cNvPr>
              <p:cNvSpPr/>
              <p:nvPr/>
            </p:nvSpPr>
            <p:spPr>
              <a:xfrm>
                <a:off x="3085240" y="4133916"/>
                <a:ext cx="200967" cy="200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99C1BB4-A229-AFCA-7CF0-29595D19EEEE}"/>
                  </a:ext>
                </a:extLst>
              </p:cNvPr>
              <p:cNvSpPr/>
              <p:nvPr/>
            </p:nvSpPr>
            <p:spPr>
              <a:xfrm rot="5400000">
                <a:off x="4646922" y="374035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5F36417-4195-7BC3-5BA9-4AD3D1395CED}"/>
                  </a:ext>
                </a:extLst>
              </p:cNvPr>
              <p:cNvSpPr/>
              <p:nvPr/>
            </p:nvSpPr>
            <p:spPr>
              <a:xfrm rot="5400000">
                <a:off x="4646922" y="4133916"/>
                <a:ext cx="200967" cy="20096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52529B4-5D43-F15D-FDB5-33F53095F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6651" y="3719754"/>
                <a:ext cx="640080" cy="636668"/>
              </a:xfrm>
              <a:prstGeom prst="rect">
                <a:avLst/>
              </a:prstGeom>
              <a:solidFill>
                <a:srgbClr val="7030A0">
                  <a:alpha val="2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C64AAEA-6E74-F1C5-48CD-6A2405AE2EC7}"/>
                  </a:ext>
                </a:extLst>
              </p:cNvPr>
              <p:cNvSpPr txBox="1"/>
              <p:nvPr/>
            </p:nvSpPr>
            <p:spPr>
              <a:xfrm>
                <a:off x="3829089" y="3840839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6B70879-F224-362F-D255-FD5048CAEC79}"/>
                    </a:ext>
                  </a:extLst>
                </p:cNvPr>
                <p:cNvSpPr txBox="1"/>
                <p:nvPr/>
              </p:nvSpPr>
              <p:spPr>
                <a:xfrm>
                  <a:off x="5624952" y="3819030"/>
                  <a:ext cx="79553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6B70879-F224-362F-D255-FD5048CAEC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952" y="3819030"/>
                  <a:ext cx="7955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111" t="-160870" r="-38095" b="-2347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F0B09A72-9DA5-F09F-89DF-F95B508AB9B8}"/>
              </a:ext>
            </a:extLst>
          </p:cNvPr>
          <p:cNvSpPr txBox="1">
            <a:spLocks/>
          </p:cNvSpPr>
          <p:nvPr/>
        </p:nvSpPr>
        <p:spPr>
          <a:xfrm>
            <a:off x="4535543" y="1324918"/>
            <a:ext cx="1470934" cy="430838"/>
          </a:xfrm>
          <a:prstGeom prst="rect">
            <a:avLst/>
          </a:prstGeom>
          <a:ln w="28575" cmpd="sng">
            <a:noFill/>
          </a:ln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Correlated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FF19E8-B651-2E79-74DD-1BB02A4008DF}"/>
              </a:ext>
            </a:extLst>
          </p:cNvPr>
          <p:cNvGrpSpPr/>
          <p:nvPr/>
        </p:nvGrpSpPr>
        <p:grpSpPr>
          <a:xfrm>
            <a:off x="6229589" y="1746329"/>
            <a:ext cx="870370" cy="2871216"/>
            <a:chOff x="6125892" y="1529508"/>
            <a:chExt cx="870370" cy="287121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3E559D9-1DEB-B54B-726B-43DA92D48194}"/>
                </a:ext>
              </a:extLst>
            </p:cNvPr>
            <p:cNvCxnSpPr/>
            <p:nvPr/>
          </p:nvCxnSpPr>
          <p:spPr>
            <a:xfrm>
              <a:off x="6125892" y="1538935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D52D67E-EEFC-3A12-77CD-10D37C192F30}"/>
                </a:ext>
              </a:extLst>
            </p:cNvPr>
            <p:cNvCxnSpPr/>
            <p:nvPr/>
          </p:nvCxnSpPr>
          <p:spPr>
            <a:xfrm>
              <a:off x="6125892" y="4399657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4328FB6-241A-B6B9-F72E-C492353E2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9433" y="1529508"/>
              <a:ext cx="2217" cy="2871216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9F4DBF7-EF95-C8F7-EE85-01207496CBAD}"/>
                </a:ext>
              </a:extLst>
            </p:cNvPr>
            <p:cNvCxnSpPr/>
            <p:nvPr/>
          </p:nvCxnSpPr>
          <p:spPr>
            <a:xfrm>
              <a:off x="6561077" y="2913712"/>
              <a:ext cx="435185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C95BBD-5D5B-BABF-C6FD-EA6ACB49DBDD}"/>
                  </a:ext>
                </a:extLst>
              </p:cNvPr>
              <p:cNvSpPr txBox="1"/>
              <p:nvPr/>
            </p:nvSpPr>
            <p:spPr>
              <a:xfrm>
                <a:off x="7188433" y="2921627"/>
                <a:ext cx="541495" cy="303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𝑔𝑙𝑜𝑏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C95BBD-5D5B-BABF-C6FD-EA6ACB49D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433" y="2921627"/>
                <a:ext cx="541495" cy="303673"/>
              </a:xfrm>
              <a:prstGeom prst="rect">
                <a:avLst/>
              </a:prstGeom>
              <a:blipFill>
                <a:blip r:embed="rId7"/>
                <a:stretch>
                  <a:fillRect l="-13636" r="-61364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2E468D45-3E02-759C-AD98-E392B27134B7}"/>
              </a:ext>
            </a:extLst>
          </p:cNvPr>
          <p:cNvSpPr txBox="1">
            <a:spLocks/>
          </p:cNvSpPr>
          <p:nvPr/>
        </p:nvSpPr>
        <p:spPr>
          <a:xfrm>
            <a:off x="432080" y="5030256"/>
            <a:ext cx="8959118" cy="2026243"/>
          </a:xfrm>
          <a:prstGeom prst="rect">
            <a:avLst/>
          </a:prstGeom>
        </p:spPr>
        <p:txBody>
          <a:bodyPr vert="horz" lIns="91408" tIns="45704" rIns="91408" bIns="4570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857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sz="2400" b="1" dirty="0"/>
              <a:t>Real-time projected density matrix embedding theory</a:t>
            </a:r>
          </a:p>
          <a:p>
            <a:pPr marL="415757">
              <a:lnSpc>
                <a:spcPct val="80000"/>
              </a:lnSpc>
              <a:spcAft>
                <a:spcPts val="600"/>
              </a:spcAft>
            </a:pPr>
            <a:r>
              <a:rPr lang="en-US" sz="2400" dirty="0"/>
              <a:t>Multi-fragment real-time quantum embedding method</a:t>
            </a:r>
          </a:p>
          <a:p>
            <a:pPr marL="415757">
              <a:lnSpc>
                <a:spcPct val="80000"/>
              </a:lnSpc>
              <a:spcAft>
                <a:spcPts val="600"/>
              </a:spcAft>
            </a:pPr>
            <a:r>
              <a:rPr lang="en-US" sz="2400" dirty="0"/>
              <a:t>Non-equilibrium electron dynamics in strongly correlated systems</a:t>
            </a:r>
          </a:p>
          <a:p>
            <a:pPr marL="415757">
              <a:lnSpc>
                <a:spcPct val="80000"/>
              </a:lnSpc>
              <a:spcAft>
                <a:spcPts val="600"/>
              </a:spcAft>
            </a:pPr>
            <a:r>
              <a:rPr lang="en-US" sz="2400" dirty="0"/>
              <a:t>Accurately treat dynamics across entire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52A45-3629-920D-C9D8-304E906B005A}"/>
              </a:ext>
            </a:extLst>
          </p:cNvPr>
          <p:cNvSpPr/>
          <p:nvPr/>
        </p:nvSpPr>
        <p:spPr>
          <a:xfrm>
            <a:off x="6615639" y="6974479"/>
            <a:ext cx="29855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(</a:t>
            </a:r>
            <a:r>
              <a:rPr lang="en-US" sz="1500" dirty="0" err="1"/>
              <a:t>Yehorova</a:t>
            </a:r>
            <a:r>
              <a:rPr lang="en-US" sz="1500" dirty="0"/>
              <a:t> and Kretchmer, </a:t>
            </a:r>
            <a:r>
              <a:rPr lang="en-US" sz="1500" i="1" dirty="0"/>
              <a:t>JCP 2023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7326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B09E-88D9-774F-8656-5E7B69D4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552CDC-2A22-1448-B4FB-AA445A5D3C5D}"/>
              </a:ext>
            </a:extLst>
          </p:cNvPr>
          <p:cNvSpPr txBox="1">
            <a:spLocks/>
          </p:cNvSpPr>
          <p:nvPr/>
        </p:nvSpPr>
        <p:spPr>
          <a:xfrm>
            <a:off x="5407063" y="1156105"/>
            <a:ext cx="2632934" cy="1916415"/>
          </a:xfrm>
          <a:prstGeom prst="rect">
            <a:avLst/>
          </a:prstGeom>
          <a:ln w="19050">
            <a:noFill/>
          </a:ln>
        </p:spPr>
        <p:txBody>
          <a:bodyPr vert="horz" lIns="96502" tIns="48250" rIns="96502" bIns="48250" rtlCol="0">
            <a:no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Yi-Siang Wang</a:t>
            </a:r>
          </a:p>
          <a:p>
            <a:r>
              <a:rPr lang="en-US" sz="2200" dirty="0" err="1"/>
              <a:t>Ziying</a:t>
            </a:r>
            <a:r>
              <a:rPr lang="en-US" sz="2200" dirty="0"/>
              <a:t> Cao</a:t>
            </a:r>
          </a:p>
          <a:p>
            <a:r>
              <a:rPr lang="en-US" sz="2200" dirty="0" err="1"/>
              <a:t>Dariia</a:t>
            </a:r>
            <a:r>
              <a:rPr lang="en-US" sz="2200" dirty="0"/>
              <a:t> </a:t>
            </a:r>
            <a:r>
              <a:rPr lang="en-US" sz="2200" dirty="0" err="1"/>
              <a:t>Yehorova</a:t>
            </a:r>
            <a:endParaRPr lang="en-US" sz="2200" dirty="0"/>
          </a:p>
          <a:p>
            <a:r>
              <a:rPr lang="en-US" sz="2200" dirty="0"/>
              <a:t>James Zhong</a:t>
            </a:r>
          </a:p>
          <a:p>
            <a:r>
              <a:rPr lang="en-US" sz="2200" dirty="0"/>
              <a:t>Jordan Hale</a:t>
            </a:r>
          </a:p>
          <a:p>
            <a:r>
              <a:rPr lang="en-US" sz="2200" dirty="0" err="1"/>
              <a:t>Mikhayla</a:t>
            </a:r>
            <a:r>
              <a:rPr lang="en-US" sz="2200" dirty="0"/>
              <a:t> Clothier</a:t>
            </a:r>
          </a:p>
          <a:p>
            <a:r>
              <a:rPr lang="en-US" sz="2200" dirty="0"/>
              <a:t>Victor Suarez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FC98A-5987-E143-93F9-10050B99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62" y="5116235"/>
            <a:ext cx="3060963" cy="12945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31EF87-6115-FE45-A416-30CD861D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50" y="6631760"/>
            <a:ext cx="5554980" cy="46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4" tIns="48322" rIns="96644" bIns="48322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300" u="sng" dirty="0"/>
              <a:t>Computing:</a:t>
            </a:r>
            <a:r>
              <a:rPr lang="en-US" sz="2300" dirty="0"/>
              <a:t> PACE at Georgia Tech, NERSC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300" dirty="0"/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300" dirty="0"/>
          </a:p>
        </p:txBody>
      </p:sp>
      <p:pic>
        <p:nvPicPr>
          <p:cNvPr id="328706" name="Picture 2" descr="Molecular Science &amp; Engineering Building">
            <a:extLst>
              <a:ext uri="{FF2B5EF4-FFF2-40B4-BE49-F238E27FC236}">
                <a16:creationId xmlns:a16="http://schemas.microsoft.com/office/drawing/2014/main" id="{666BBC0A-D917-C641-83CC-8437B93E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63" y="4077491"/>
            <a:ext cx="3714077" cy="278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64792B-CAC8-F23D-2C0B-0429D46F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1" y="1207371"/>
            <a:ext cx="4724124" cy="377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D7A09EE-8C54-E943-8B67-E7E43480EF8F}"/>
              </a:ext>
            </a:extLst>
          </p:cNvPr>
          <p:cNvGrpSpPr/>
          <p:nvPr/>
        </p:nvGrpSpPr>
        <p:grpSpPr>
          <a:xfrm>
            <a:off x="5147725" y="1559786"/>
            <a:ext cx="3705823" cy="2151054"/>
            <a:chOff x="5147725" y="1559786"/>
            <a:chExt cx="3705823" cy="21510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18576B-E52D-064A-9921-36423DB18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132" r="52951"/>
            <a:stretch/>
          </p:blipFill>
          <p:spPr>
            <a:xfrm>
              <a:off x="5147725" y="1559786"/>
              <a:ext cx="3705823" cy="215105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92E8BE-D40F-E045-B922-271226F31375}"/>
                </a:ext>
              </a:extLst>
            </p:cNvPr>
            <p:cNvSpPr/>
            <p:nvPr/>
          </p:nvSpPr>
          <p:spPr>
            <a:xfrm>
              <a:off x="6562165" y="3367144"/>
              <a:ext cx="2291383" cy="343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2B3BD3-F96F-EE40-B462-7E45E3F67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750" r="92063" b="7226"/>
            <a:stretch/>
          </p:blipFill>
          <p:spPr>
            <a:xfrm>
              <a:off x="5153295" y="1719489"/>
              <a:ext cx="436326" cy="44889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85174"/>
            <a:ext cx="8641080" cy="899159"/>
          </a:xfrm>
        </p:spPr>
        <p:txBody>
          <a:bodyPr>
            <a:normAutofit fontScale="90000"/>
          </a:bodyPr>
          <a:lstStyle/>
          <a:p>
            <a:r>
              <a:rPr lang="en-US" dirty="0"/>
              <a:t>Non-Equilibrium Electron Dynamics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9" y="4298031"/>
            <a:ext cx="3919567" cy="2740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46735" y="1154771"/>
            <a:ext cx="3240406" cy="496286"/>
          </a:xfrm>
          <a:prstGeom prst="rect">
            <a:avLst/>
          </a:prstGeom>
        </p:spPr>
        <p:txBody>
          <a:bodyPr vert="horz" lIns="96661" tIns="48331" rIns="96661" bIns="483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/>
              <a:t>Photoexcited</a:t>
            </a:r>
            <a:r>
              <a:rPr lang="en-US" sz="2500" dirty="0"/>
              <a:t> Materials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599" y="1195411"/>
            <a:ext cx="4387215" cy="496286"/>
          </a:xfrm>
          <a:prstGeom prst="rect">
            <a:avLst/>
          </a:prstGeom>
        </p:spPr>
        <p:txBody>
          <a:bodyPr vert="horz" lIns="96661" tIns="48331" rIns="96661" bIns="48331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Spin Dynamics and Selectivity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41527" y="3784630"/>
            <a:ext cx="4346288" cy="496286"/>
          </a:xfrm>
          <a:prstGeom prst="rect">
            <a:avLst/>
          </a:prstGeom>
        </p:spPr>
        <p:txBody>
          <a:bodyPr vert="horz" lIns="96661" tIns="48331" rIns="96661" bIns="483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Laser Driven Electron Dynamics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E82DA7-BBAE-7B43-99E1-63DD29EB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4" y="1719489"/>
            <a:ext cx="3200667" cy="2740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67A8CED-7C8E-2A4F-8123-65CBD2C1343D}"/>
              </a:ext>
            </a:extLst>
          </p:cNvPr>
          <p:cNvSpPr txBox="1">
            <a:spLocks/>
          </p:cNvSpPr>
          <p:nvPr/>
        </p:nvSpPr>
        <p:spPr>
          <a:xfrm>
            <a:off x="247427" y="5189447"/>
            <a:ext cx="4427978" cy="1308173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500" dirty="0"/>
              <a:t>Develop efficient and accurate method for the direct simulation of the </a:t>
            </a:r>
            <a:r>
              <a:rPr lang="en-US" sz="2500" b="1" i="1" dirty="0"/>
              <a:t>electronic </a:t>
            </a:r>
            <a:r>
              <a:rPr lang="en-US" sz="2500" b="1" i="1" dirty="0" err="1"/>
              <a:t>wavefunction</a:t>
            </a:r>
            <a:r>
              <a:rPr lang="en-US" sz="2500" b="1" i="1" dirty="0"/>
              <a:t> </a:t>
            </a:r>
            <a:r>
              <a:rPr lang="en-US" sz="2500" dirty="0"/>
              <a:t>in strongly correlated systems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72318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Embedding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59942" y="1528736"/>
            <a:ext cx="7069667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Obtain accurate properties of a small subsystem without performing expensive calculation on the full system</a:t>
            </a:r>
            <a:endParaRPr lang="en-US" sz="23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r="51803"/>
          <a:stretch/>
        </p:blipFill>
        <p:spPr>
          <a:xfrm rot="5400000">
            <a:off x="3607183" y="1641847"/>
            <a:ext cx="2075805" cy="423960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2" name="Straight Connector 41"/>
          <p:cNvCxnSpPr/>
          <p:nvPr/>
        </p:nvCxnSpPr>
        <p:spPr>
          <a:xfrm>
            <a:off x="1271792" y="5632972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538867" y="5389132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1807" y="5483958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58607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605417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797323" y="5483958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864123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010933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9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Embedding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59942" y="1528736"/>
            <a:ext cx="7069667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Obtain accurate properties of a </a:t>
            </a:r>
            <a:r>
              <a:rPr lang="en-US" sz="2300" dirty="0">
                <a:solidFill>
                  <a:srgbClr val="FF0000"/>
                </a:solidFill>
              </a:rPr>
              <a:t>small subsystem </a:t>
            </a:r>
            <a:r>
              <a:rPr lang="en-US" sz="2300" dirty="0"/>
              <a:t>without performing expensive calculation on the full system</a:t>
            </a:r>
            <a:endParaRPr lang="en-US" sz="23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r="51803"/>
          <a:stretch/>
        </p:blipFill>
        <p:spPr>
          <a:xfrm rot="5400000">
            <a:off x="3607183" y="1641847"/>
            <a:ext cx="2075805" cy="423960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2" name="Straight Connector 41"/>
          <p:cNvCxnSpPr/>
          <p:nvPr/>
        </p:nvCxnSpPr>
        <p:spPr>
          <a:xfrm>
            <a:off x="1271792" y="5632972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538867" y="5389132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1807" y="5483958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58607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605417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797323" y="5483958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864123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010933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90393" y="3255814"/>
            <a:ext cx="2026920" cy="1133307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328242" y="5189668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0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Embedding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59942" y="1528736"/>
            <a:ext cx="7069667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Obtain accurate properties of a </a:t>
            </a:r>
            <a:r>
              <a:rPr lang="en-US" sz="2300" dirty="0">
                <a:solidFill>
                  <a:srgbClr val="FF0000"/>
                </a:solidFill>
              </a:rPr>
              <a:t>small subsystem </a:t>
            </a:r>
            <a:r>
              <a:rPr lang="en-US" sz="2300" dirty="0"/>
              <a:t>without performing expensive calculation on the full system</a:t>
            </a:r>
            <a:endParaRPr lang="en-US" sz="23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r="51803"/>
          <a:stretch/>
        </p:blipFill>
        <p:spPr>
          <a:xfrm rot="5400000">
            <a:off x="3607183" y="1641847"/>
            <a:ext cx="2075805" cy="423960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42" name="Straight Connector 41"/>
          <p:cNvCxnSpPr/>
          <p:nvPr/>
        </p:nvCxnSpPr>
        <p:spPr>
          <a:xfrm>
            <a:off x="1271792" y="5632972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538867" y="5389132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91807" y="5483958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58607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605417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797323" y="5483958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864123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010933" y="5481517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90393" y="3255814"/>
            <a:ext cx="2026920" cy="1133307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328242" y="5189668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303553" y="2609925"/>
            <a:ext cx="1666875" cy="231154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63948" y="2609925"/>
            <a:ext cx="1506855" cy="231154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91781" y="5066318"/>
            <a:ext cx="295540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63948" y="5066318"/>
            <a:ext cx="296441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053465" y="6611029"/>
            <a:ext cx="7454265" cy="432983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26"/>
              </a:lnSpc>
              <a:buNone/>
            </a:pPr>
            <a:r>
              <a:rPr lang="en-US" sz="2300" dirty="0"/>
              <a:t>How to account for effects of the </a:t>
            </a:r>
            <a:r>
              <a:rPr lang="en-US" sz="2300" dirty="0">
                <a:solidFill>
                  <a:srgbClr val="008000"/>
                </a:solidFill>
              </a:rPr>
              <a:t>surrounding environment</a:t>
            </a:r>
            <a:r>
              <a:rPr lang="en-US" sz="2300" dirty="0"/>
              <a:t>?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248764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Matrix Embedding Theory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08306" y="1542283"/>
            <a:ext cx="7286089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Surrounding </a:t>
            </a:r>
            <a:r>
              <a:rPr lang="en-US" sz="2300" dirty="0">
                <a:solidFill>
                  <a:srgbClr val="008000"/>
                </a:solidFill>
              </a:rPr>
              <a:t>environment </a:t>
            </a:r>
            <a:r>
              <a:rPr lang="en-US" sz="2300" dirty="0"/>
              <a:t>treated as a quantum bath of the same size as the subsystem – Schmidt Decomposition</a:t>
            </a:r>
            <a:endParaRPr lang="en-US" sz="2300" b="1" dirty="0">
              <a:solidFill>
                <a:srgbClr val="008000"/>
              </a:solidFill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95603" y="3733357"/>
            <a:ext cx="3152060" cy="494798"/>
          </a:xfrm>
          <a:prstGeom prst="rect">
            <a:avLst/>
          </a:prstGeom>
          <a:ln w="28575" cmpd="sng">
            <a:noFill/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26"/>
              </a:lnSpc>
              <a:buNone/>
            </a:pPr>
            <a:r>
              <a:rPr lang="en-US" sz="2300" dirty="0"/>
              <a:t>Schmidt decomposition:</a:t>
            </a:r>
            <a:endParaRPr lang="en-US" sz="23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/>
              <p:cNvSpPr txBox="1">
                <a:spLocks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</p:spPr>
            <p:txBody>
              <a:bodyPr vert="horz" lIns="102012" tIns="51005" rIns="102012" bIns="51005" rtlCol="0">
                <a:normAutofit/>
              </a:bodyPr>
              <a:lstStyle>
                <a:lvl1pPr marL="361881" indent="-361881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84077" indent="-301568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6269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88780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288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53796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36305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1881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0132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326"/>
                  </a:lnSpc>
                  <a:buNone/>
                </a:pPr>
                <a:r>
                  <a:rPr lang="en-US" sz="2100" dirty="0"/>
                  <a:t>Start with product of </a:t>
                </a:r>
                <a:r>
                  <a:rPr lang="en-US" sz="2100" dirty="0">
                    <a:solidFill>
                      <a:srgbClr val="FF0000"/>
                    </a:solidFill>
                  </a:rPr>
                  <a:t>subsystem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) and </a:t>
                </a:r>
                <a:r>
                  <a:rPr lang="en-US" sz="2100" dirty="0">
                    <a:solidFill>
                      <a:srgbClr val="008000"/>
                    </a:solidFill>
                  </a:rPr>
                  <a:t>environment 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) states in </a:t>
                </a:r>
                <a:r>
                  <a:rPr lang="en-US" sz="2100" b="1" dirty="0"/>
                  <a:t>LARGE </a:t>
                </a:r>
                <a:r>
                  <a:rPr lang="en-US" sz="2100" dirty="0"/>
                  <a:t>space of dimension N</a:t>
                </a:r>
                <a:r>
                  <a:rPr lang="en-US" sz="2100" baseline="-25000" dirty="0"/>
                  <a:t>a </a:t>
                </a:r>
                <a:r>
                  <a:rPr lang="en-US" sz="2100" dirty="0"/>
                  <a:t>x N</a:t>
                </a:r>
                <a:r>
                  <a:rPr lang="en-US" sz="2100" baseline="-25000" dirty="0"/>
                  <a:t>b</a:t>
                </a:r>
              </a:p>
            </p:txBody>
          </p:sp>
        </mc:Choice>
        <mc:Fallback xmlns="">
          <p:sp>
            <p:nvSpPr>
              <p:cNvPr id="5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blipFill>
                <a:blip r:embed="rId2"/>
                <a:stretch>
                  <a:fillRect l="-906" t="-3226" r="-2115"/>
                </a:stretch>
              </a:blipFill>
              <a:ln w="2857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1271792" y="3029706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78872" y="2785865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1807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5860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0541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97323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412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1093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362108" y="2586402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91781" y="2463052"/>
            <a:ext cx="295540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3948" y="2463052"/>
            <a:ext cx="296441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5B5EA04-F510-CA20-CFED-0B44E271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4" y="4222146"/>
            <a:ext cx="2875735" cy="1005502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21799" y="4464944"/>
            <a:ext cx="365760" cy="4572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08825" y="4464944"/>
            <a:ext cx="365760" cy="457200"/>
          </a:xfrm>
          <a:prstGeom prst="rect">
            <a:avLst/>
          </a:prstGeom>
          <a:solidFill>
            <a:srgbClr val="008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5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Matrix Embedding Theory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208306" y="1542283"/>
            <a:ext cx="7286089" cy="76065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26"/>
              </a:lnSpc>
              <a:buNone/>
            </a:pPr>
            <a:r>
              <a:rPr lang="en-US" sz="2300" dirty="0"/>
              <a:t>Surrounding </a:t>
            </a:r>
            <a:r>
              <a:rPr lang="en-US" sz="2300" dirty="0">
                <a:solidFill>
                  <a:srgbClr val="008000"/>
                </a:solidFill>
              </a:rPr>
              <a:t>environment </a:t>
            </a:r>
            <a:r>
              <a:rPr lang="en-US" sz="2300" dirty="0"/>
              <a:t>treated as a quantum bath of the same size as the subsystem – Schmidt Decomposition</a:t>
            </a:r>
            <a:endParaRPr lang="en-US" sz="2300" b="1" dirty="0">
              <a:solidFill>
                <a:srgbClr val="008000"/>
              </a:solidFill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95603" y="3733357"/>
            <a:ext cx="3152060" cy="494798"/>
          </a:xfrm>
          <a:prstGeom prst="rect">
            <a:avLst/>
          </a:prstGeom>
          <a:ln w="28575" cmpd="sng">
            <a:noFill/>
          </a:ln>
        </p:spPr>
        <p:txBody>
          <a:bodyPr vert="horz" lIns="102012" tIns="51005" rIns="102012" bIns="51005" rtlCol="0">
            <a:normAutofit/>
          </a:bodyPr>
          <a:lstStyle>
            <a:lvl1pPr marL="361881" indent="-361881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077" indent="-301568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269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8780" indent="-241256" algn="l" defTabSz="4825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288" indent="-241256" algn="l" defTabSz="4825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3796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6305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881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323" indent="-241256" algn="l" defTabSz="4825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26"/>
              </a:lnSpc>
              <a:buNone/>
            </a:pPr>
            <a:r>
              <a:rPr lang="en-US" sz="2300" dirty="0"/>
              <a:t>Schmidt decomposition:</a:t>
            </a:r>
            <a:endParaRPr lang="en-US" sz="23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/>
              <p:cNvSpPr txBox="1">
                <a:spLocks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</a:ln>
            </p:spPr>
            <p:txBody>
              <a:bodyPr vert="horz" lIns="102012" tIns="51005" rIns="102012" bIns="51005" rtlCol="0">
                <a:normAutofit/>
              </a:bodyPr>
              <a:lstStyle>
                <a:lvl1pPr marL="361881" indent="-361881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84077" indent="-301568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6269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88780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1288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53796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36305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1881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01323" indent="-241256" algn="l" defTabSz="48250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326"/>
                  </a:lnSpc>
                  <a:buNone/>
                </a:pPr>
                <a:r>
                  <a:rPr lang="en-US" sz="2100" dirty="0"/>
                  <a:t>Start with product of </a:t>
                </a:r>
                <a:r>
                  <a:rPr lang="en-US" sz="2100" dirty="0">
                    <a:solidFill>
                      <a:srgbClr val="FF0000"/>
                    </a:solidFill>
                  </a:rPr>
                  <a:t>subsystem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) and </a:t>
                </a:r>
                <a:r>
                  <a:rPr lang="en-US" sz="2100" dirty="0">
                    <a:solidFill>
                      <a:srgbClr val="008000"/>
                    </a:solidFill>
                  </a:rPr>
                  <a:t>environment 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) states in </a:t>
                </a:r>
                <a:r>
                  <a:rPr lang="en-US" sz="2100" b="1" dirty="0"/>
                  <a:t>LARGE </a:t>
                </a:r>
                <a:r>
                  <a:rPr lang="en-US" sz="2100" dirty="0"/>
                  <a:t>space of dimension N</a:t>
                </a:r>
                <a:r>
                  <a:rPr lang="en-US" sz="2100" baseline="-25000" dirty="0"/>
                  <a:t>a </a:t>
                </a:r>
                <a:r>
                  <a:rPr lang="en-US" sz="2100" dirty="0"/>
                  <a:t>x N</a:t>
                </a:r>
                <a:r>
                  <a:rPr lang="en-US" sz="2100" baseline="-25000" dirty="0"/>
                  <a:t>b</a:t>
                </a:r>
              </a:p>
            </p:txBody>
          </p:sp>
        </mc:Choice>
        <mc:Fallback xmlns="">
          <p:sp>
            <p:nvSpPr>
              <p:cNvPr id="5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75" y="5632621"/>
                <a:ext cx="4168854" cy="1136834"/>
              </a:xfrm>
              <a:prstGeom prst="rect">
                <a:avLst/>
              </a:prstGeom>
              <a:blipFill>
                <a:blip r:embed="rId2"/>
                <a:stretch>
                  <a:fillRect l="-906" t="-3226" r="-2115"/>
                </a:stretch>
              </a:blipFill>
              <a:ln w="28575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1271792" y="3029706"/>
            <a:ext cx="71875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78872" y="2785865"/>
            <a:ext cx="453390" cy="46058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1807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5860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05417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97323" y="2880692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6412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10933" y="2878251"/>
            <a:ext cx="293370" cy="298027"/>
          </a:xfrm>
          <a:prstGeom prst="ellipse">
            <a:avLst/>
          </a:prstGeom>
          <a:gradFill flip="none" rotWithShape="1">
            <a:gsLst>
              <a:gs pos="0">
                <a:srgbClr val="FFFF73"/>
              </a:gs>
              <a:gs pos="100000">
                <a:srgbClr val="E9C5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362108" y="2586402"/>
            <a:ext cx="877811" cy="890898"/>
          </a:xfrm>
          <a:prstGeom prst="ellipse">
            <a:avLst/>
          </a:prstGeom>
          <a:solidFill>
            <a:srgbClr val="FF0000">
              <a:alpha val="18000"/>
            </a:srgbClr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91781" y="2463052"/>
            <a:ext cx="295540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63948" y="2463052"/>
            <a:ext cx="2964414" cy="1133307"/>
          </a:xfrm>
          <a:prstGeom prst="ellipse">
            <a:avLst/>
          </a:prstGeom>
          <a:solidFill>
            <a:srgbClr val="008000">
              <a:alpha val="18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661" tIns="48331" rIns="96661" bIns="48331"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5B5EA04-F510-CA20-CFED-0B44E271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4" y="4222146"/>
            <a:ext cx="2875735" cy="1005502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7713C364-AF7F-E475-4611-CB04A84468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" r="2459"/>
          <a:stretch/>
        </p:blipFill>
        <p:spPr>
          <a:xfrm>
            <a:off x="3092047" y="4248071"/>
            <a:ext cx="3710301" cy="975337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21799" y="4464944"/>
            <a:ext cx="365760" cy="4572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08825" y="4464944"/>
            <a:ext cx="365760" cy="457200"/>
          </a:xfrm>
          <a:prstGeom prst="rect">
            <a:avLst/>
          </a:prstGeom>
          <a:solidFill>
            <a:srgbClr val="008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DE1B0-BA5F-6F59-FB21-0B8CEEB79DF5}"/>
              </a:ext>
            </a:extLst>
          </p:cNvPr>
          <p:cNvSpPr/>
          <p:nvPr/>
        </p:nvSpPr>
        <p:spPr>
          <a:xfrm>
            <a:off x="6068720" y="4464944"/>
            <a:ext cx="365760" cy="4572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4864E-431F-68F6-B603-013DD6B67939}"/>
              </a:ext>
            </a:extLst>
          </p:cNvPr>
          <p:cNvSpPr/>
          <p:nvPr/>
        </p:nvSpPr>
        <p:spPr>
          <a:xfrm>
            <a:off x="6455746" y="4464944"/>
            <a:ext cx="365760" cy="457200"/>
          </a:xfrm>
          <a:prstGeom prst="rect">
            <a:avLst/>
          </a:prstGeom>
          <a:solidFill>
            <a:srgbClr val="008000">
              <a:alpha val="1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2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92659</TotalTime>
  <Words>1920</Words>
  <Application>Microsoft Macintosh PowerPoint</Application>
  <PresentationFormat>Custom</PresentationFormat>
  <Paragraphs>468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Helvetica</vt:lpstr>
      <vt:lpstr>Office Theme</vt:lpstr>
      <vt:lpstr>Equation</vt:lpstr>
      <vt:lpstr>Non-equilibrium electron dynamics from real-time quantum embedding</vt:lpstr>
      <vt:lpstr>PowerPoint Presentation</vt:lpstr>
      <vt:lpstr>Non-Equilibrium Electron Dynamics</vt:lpstr>
      <vt:lpstr>Non-Equilibrium Electron Dynamics</vt:lpstr>
      <vt:lpstr>Quantum Embedding</vt:lpstr>
      <vt:lpstr>Quantum Embedding</vt:lpstr>
      <vt:lpstr>Quantum Embedding</vt:lpstr>
      <vt:lpstr>Density Matrix Embedding Theory</vt:lpstr>
      <vt:lpstr>Density Matrix Embedding Theory</vt:lpstr>
      <vt:lpstr>Density Matrix Embedding Theory</vt:lpstr>
      <vt:lpstr>Density Matrix Embedding Theory</vt:lpstr>
      <vt:lpstr>Density Matrix Embedding Theory</vt:lpstr>
      <vt:lpstr>Density Matrix Embedding Theory</vt:lpstr>
      <vt:lpstr>Density Matrix Embedding Theory</vt:lpstr>
      <vt:lpstr>Density Matrix Embedding Theory</vt:lpstr>
      <vt:lpstr>Real-Time DMET</vt:lpstr>
      <vt:lpstr>Real-Time DMET</vt:lpstr>
      <vt:lpstr>Multi-Fragment Extension</vt:lpstr>
      <vt:lpstr>Multi-Fragment Extension</vt:lpstr>
      <vt:lpstr>Multi-Fragment Extension</vt:lpstr>
      <vt:lpstr>Real-Time pDMET</vt:lpstr>
      <vt:lpstr>Real-Time pDMET</vt:lpstr>
      <vt:lpstr>Real-Time pDMET</vt:lpstr>
      <vt:lpstr>Real-Time pDMET</vt:lpstr>
      <vt:lpstr>Real-Time pDMET</vt:lpstr>
      <vt:lpstr>Real-Time pDMET</vt:lpstr>
      <vt:lpstr>Single Impurity Anderson Model</vt:lpstr>
      <vt:lpstr>Single Impurity Anderson Model</vt:lpstr>
      <vt:lpstr>Single Impurity Anderson Model</vt:lpstr>
      <vt:lpstr>Single Impurity Anderson Model</vt:lpstr>
      <vt:lpstr>Multi-Impurity Anderson Model</vt:lpstr>
      <vt:lpstr>Multi-Impurity Anderson Model</vt:lpstr>
      <vt:lpstr>Multi-Impurity Anderson Model</vt:lpstr>
      <vt:lpstr>Laser-Driven Electron Dynamics</vt:lpstr>
      <vt:lpstr>Multi-dimensional Impurity Model</vt:lpstr>
      <vt:lpstr>Conclusions</vt:lpstr>
      <vt:lpstr>Acknowledgements</vt:lpstr>
    </vt:vector>
  </TitlesOfParts>
  <Company>Miller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Proton Coupled Electron Transfer in Iron Bi-imidazoline Complexes  Joshua S. Kretchmer, Artur R. Menzeleev, Thomas F. Miller III California Institute of Technology </dc:title>
  <dc:creator>Josh</dc:creator>
  <cp:lastModifiedBy>Kretchmer, Joshua</cp:lastModifiedBy>
  <cp:revision>3650</cp:revision>
  <cp:lastPrinted>2012-10-18T17:26:15Z</cp:lastPrinted>
  <dcterms:created xsi:type="dcterms:W3CDTF">2012-03-24T05:39:07Z</dcterms:created>
  <dcterms:modified xsi:type="dcterms:W3CDTF">2023-04-11T17:22:02Z</dcterms:modified>
</cp:coreProperties>
</file>